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0" r:id="rId5"/>
  </p:sldMasterIdLst>
  <p:notesMasterIdLst>
    <p:notesMasterId r:id="rId22"/>
  </p:notesMasterIdLst>
  <p:sldIdLst>
    <p:sldId id="258" r:id="rId6"/>
    <p:sldId id="259" r:id="rId7"/>
    <p:sldId id="257" r:id="rId8"/>
    <p:sldId id="260" r:id="rId9"/>
    <p:sldId id="261" r:id="rId10"/>
    <p:sldId id="262" r:id="rId11"/>
    <p:sldId id="263" r:id="rId12"/>
    <p:sldId id="286" r:id="rId13"/>
    <p:sldId id="276" r:id="rId14"/>
    <p:sldId id="277" r:id="rId15"/>
    <p:sldId id="278" r:id="rId16"/>
    <p:sldId id="281" r:id="rId17"/>
    <p:sldId id="282" r:id="rId18"/>
    <p:sldId id="284" r:id="rId19"/>
    <p:sldId id="285" r:id="rId20"/>
    <p:sldId id="26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F25B975-3657-44D8-9267-1DAE037FDBE6}" v="225" dt="2020-08-02T22:53:24.259"/>
    <p1510:client id="{24392526-1C2E-44B0-96B3-E06E7D2AEA66}" v="320" dt="2020-08-02T06:18:09.822"/>
    <p1510:client id="{857C47AD-B0A4-4A34-958F-2FB538D23232}" v="1" dt="2020-08-02T06:11:31.912"/>
    <p1510:client id="{EABE18F5-B79A-44FF-B456-BF67E2F499AE}" v="104" dt="2020-08-02T01:16:47.6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33"/>
    <p:restoredTop sz="93979" autoAdjust="0"/>
  </p:normalViewPr>
  <p:slideViewPr>
    <p:cSldViewPr snapToGrid="0">
      <p:cViewPr varScale="1">
        <p:scale>
          <a:sx n="65" d="100"/>
          <a:sy n="65" d="100"/>
        </p:scale>
        <p:origin x="492"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xson, Rachel M" userId="S::redfn159@uab.edu::ee5c017d-f257-45e2-a80e-4b5971f27179" providerId="AD" clId="Web-{857C47AD-B0A4-4A34-958F-2FB538D23232}"/>
    <pc:docChg chg="modSld">
      <pc:chgData name="Hixson, Rachel M" userId="S::redfn159@uab.edu::ee5c017d-f257-45e2-a80e-4b5971f27179" providerId="AD" clId="Web-{857C47AD-B0A4-4A34-958F-2FB538D23232}" dt="2020-08-02T06:11:31.912" v="0" actId="1076"/>
      <pc:docMkLst>
        <pc:docMk/>
      </pc:docMkLst>
      <pc:sldChg chg="modSp">
        <pc:chgData name="Hixson, Rachel M" userId="S::redfn159@uab.edu::ee5c017d-f257-45e2-a80e-4b5971f27179" providerId="AD" clId="Web-{857C47AD-B0A4-4A34-958F-2FB538D23232}" dt="2020-08-02T06:11:31.912" v="0" actId="1076"/>
        <pc:sldMkLst>
          <pc:docMk/>
          <pc:sldMk cId="3069029445" sldId="258"/>
        </pc:sldMkLst>
        <pc:spChg chg="mod">
          <ac:chgData name="Hixson, Rachel M" userId="S::redfn159@uab.edu::ee5c017d-f257-45e2-a80e-4b5971f27179" providerId="AD" clId="Web-{857C47AD-B0A4-4A34-958F-2FB538D23232}" dt="2020-08-02T06:11:31.912" v="0" actId="1076"/>
          <ac:spMkLst>
            <pc:docMk/>
            <pc:sldMk cId="3069029445" sldId="258"/>
            <ac:spMk id="7" creationId="{00000000-0000-0000-0000-000000000000}"/>
          </ac:spMkLst>
        </pc:spChg>
      </pc:sldChg>
    </pc:docChg>
  </pc:docChgLst>
  <pc:docChgLst>
    <pc:chgData name="Hixson, Rachel M" userId="S::redfn159@uab.edu::ee5c017d-f257-45e2-a80e-4b5971f27179" providerId="AD" clId="Web-{EABE18F5-B79A-44FF-B456-BF67E2F499AE}"/>
    <pc:docChg chg="modSld">
      <pc:chgData name="Hixson, Rachel M" userId="S::redfn159@uab.edu::ee5c017d-f257-45e2-a80e-4b5971f27179" providerId="AD" clId="Web-{EABE18F5-B79A-44FF-B456-BF67E2F499AE}" dt="2020-08-02T01:16:47.671" v="100" actId="20577"/>
      <pc:docMkLst>
        <pc:docMk/>
      </pc:docMkLst>
      <pc:sldChg chg="modSp">
        <pc:chgData name="Hixson, Rachel M" userId="S::redfn159@uab.edu::ee5c017d-f257-45e2-a80e-4b5971f27179" providerId="AD" clId="Web-{EABE18F5-B79A-44FF-B456-BF67E2F499AE}" dt="2020-08-02T01:16:47.671" v="99" actId="20577"/>
        <pc:sldMkLst>
          <pc:docMk/>
          <pc:sldMk cId="830255259" sldId="261"/>
        </pc:sldMkLst>
        <pc:spChg chg="mod">
          <ac:chgData name="Hixson, Rachel M" userId="S::redfn159@uab.edu::ee5c017d-f257-45e2-a80e-4b5971f27179" providerId="AD" clId="Web-{EABE18F5-B79A-44FF-B456-BF67E2F499AE}" dt="2020-08-02T01:15:37.558" v="35" actId="20577"/>
          <ac:spMkLst>
            <pc:docMk/>
            <pc:sldMk cId="830255259" sldId="261"/>
            <ac:spMk id="2" creationId="{00000000-0000-0000-0000-000000000000}"/>
          </ac:spMkLst>
        </pc:spChg>
        <pc:spChg chg="mod">
          <ac:chgData name="Hixson, Rachel M" userId="S::redfn159@uab.edu::ee5c017d-f257-45e2-a80e-4b5971f27179" providerId="AD" clId="Web-{EABE18F5-B79A-44FF-B456-BF67E2F499AE}" dt="2020-08-02T01:16:47.671" v="99" actId="20577"/>
          <ac:spMkLst>
            <pc:docMk/>
            <pc:sldMk cId="830255259" sldId="261"/>
            <ac:spMk id="3" creationId="{00000000-0000-0000-0000-000000000000}"/>
          </ac:spMkLst>
        </pc:spChg>
      </pc:sldChg>
      <pc:sldChg chg="modSp">
        <pc:chgData name="Hixson, Rachel M" userId="S::redfn159@uab.edu::ee5c017d-f257-45e2-a80e-4b5971f27179" providerId="AD" clId="Web-{EABE18F5-B79A-44FF-B456-BF67E2F499AE}" dt="2020-08-02T01:15:11.650" v="16" actId="20577"/>
        <pc:sldMkLst>
          <pc:docMk/>
          <pc:sldMk cId="222995231" sldId="262"/>
        </pc:sldMkLst>
        <pc:spChg chg="mod">
          <ac:chgData name="Hixson, Rachel M" userId="S::redfn159@uab.edu::ee5c017d-f257-45e2-a80e-4b5971f27179" providerId="AD" clId="Web-{EABE18F5-B79A-44FF-B456-BF67E2F499AE}" dt="2020-08-02T01:15:11.650" v="16" actId="20577"/>
          <ac:spMkLst>
            <pc:docMk/>
            <pc:sldMk cId="222995231" sldId="262"/>
            <ac:spMk id="2" creationId="{00000000-0000-0000-0000-000000000000}"/>
          </ac:spMkLst>
        </pc:spChg>
      </pc:sldChg>
      <pc:sldChg chg="modSp">
        <pc:chgData name="Hixson, Rachel M" userId="S::redfn159@uab.edu::ee5c017d-f257-45e2-a80e-4b5971f27179" providerId="AD" clId="Web-{EABE18F5-B79A-44FF-B456-BF67E2F499AE}" dt="2020-08-02T01:14:55.696" v="4" actId="20577"/>
        <pc:sldMkLst>
          <pc:docMk/>
          <pc:sldMk cId="2533566633" sldId="263"/>
        </pc:sldMkLst>
        <pc:spChg chg="mod">
          <ac:chgData name="Hixson, Rachel M" userId="S::redfn159@uab.edu::ee5c017d-f257-45e2-a80e-4b5971f27179" providerId="AD" clId="Web-{EABE18F5-B79A-44FF-B456-BF67E2F499AE}" dt="2020-08-02T01:14:55.696" v="4" actId="20577"/>
          <ac:spMkLst>
            <pc:docMk/>
            <pc:sldMk cId="2533566633" sldId="263"/>
            <ac:spMk id="2" creationId="{00000000-0000-0000-0000-000000000000}"/>
          </ac:spMkLst>
        </pc:spChg>
      </pc:sldChg>
      <pc:sldChg chg="modSp">
        <pc:chgData name="Hixson, Rachel M" userId="S::redfn159@uab.edu::ee5c017d-f257-45e2-a80e-4b5971f27179" providerId="AD" clId="Web-{EABE18F5-B79A-44FF-B456-BF67E2F499AE}" dt="2020-08-02T01:15:02.931" v="9" actId="20577"/>
        <pc:sldMkLst>
          <pc:docMk/>
          <pc:sldMk cId="3882966719" sldId="264"/>
        </pc:sldMkLst>
        <pc:spChg chg="mod">
          <ac:chgData name="Hixson, Rachel M" userId="S::redfn159@uab.edu::ee5c017d-f257-45e2-a80e-4b5971f27179" providerId="AD" clId="Web-{EABE18F5-B79A-44FF-B456-BF67E2F499AE}" dt="2020-08-02T01:15:02.931" v="9" actId="20577"/>
          <ac:spMkLst>
            <pc:docMk/>
            <pc:sldMk cId="3882966719" sldId="264"/>
            <ac:spMk id="2" creationId="{00000000-0000-0000-0000-000000000000}"/>
          </ac:spMkLst>
        </pc:spChg>
      </pc:sldChg>
    </pc:docChg>
  </pc:docChgLst>
  <pc:docChgLst>
    <pc:chgData name="Wang, Yiqing" userId="S::yiqing19@uab.edu::7e13462b-e7ff-4d37-9c12-e6b9350dc64e" providerId="AD" clId="Web-{0F25B975-3657-44D8-9267-1DAE037FDBE6}"/>
    <pc:docChg chg="modSld">
      <pc:chgData name="Wang, Yiqing" userId="S::yiqing19@uab.edu::7e13462b-e7ff-4d37-9c12-e6b9350dc64e" providerId="AD" clId="Web-{0F25B975-3657-44D8-9267-1DAE037FDBE6}" dt="2020-08-02T22:53:24.259" v="224" actId="20577"/>
      <pc:docMkLst>
        <pc:docMk/>
      </pc:docMkLst>
      <pc:sldChg chg="modSp">
        <pc:chgData name="Wang, Yiqing" userId="S::yiqing19@uab.edu::7e13462b-e7ff-4d37-9c12-e6b9350dc64e" providerId="AD" clId="Web-{0F25B975-3657-44D8-9267-1DAE037FDBE6}" dt="2020-08-02T22:45:43.852" v="111" actId="20577"/>
        <pc:sldMkLst>
          <pc:docMk/>
          <pc:sldMk cId="830255259" sldId="261"/>
        </pc:sldMkLst>
        <pc:spChg chg="mod">
          <ac:chgData name="Wang, Yiqing" userId="S::yiqing19@uab.edu::7e13462b-e7ff-4d37-9c12-e6b9350dc64e" providerId="AD" clId="Web-{0F25B975-3657-44D8-9267-1DAE037FDBE6}" dt="2020-08-02T22:45:43.852" v="111" actId="20577"/>
          <ac:spMkLst>
            <pc:docMk/>
            <pc:sldMk cId="830255259" sldId="261"/>
            <ac:spMk id="3" creationId="{00000000-0000-0000-0000-000000000000}"/>
          </ac:spMkLst>
        </pc:spChg>
      </pc:sldChg>
      <pc:sldChg chg="modSp">
        <pc:chgData name="Wang, Yiqing" userId="S::yiqing19@uab.edu::7e13462b-e7ff-4d37-9c12-e6b9350dc64e" providerId="AD" clId="Web-{0F25B975-3657-44D8-9267-1DAE037FDBE6}" dt="2020-08-02T22:53:24.244" v="223" actId="20577"/>
        <pc:sldMkLst>
          <pc:docMk/>
          <pc:sldMk cId="222995231" sldId="262"/>
        </pc:sldMkLst>
        <pc:spChg chg="mod">
          <ac:chgData name="Wang, Yiqing" userId="S::yiqing19@uab.edu::7e13462b-e7ff-4d37-9c12-e6b9350dc64e" providerId="AD" clId="Web-{0F25B975-3657-44D8-9267-1DAE037FDBE6}" dt="2020-08-02T22:53:24.244" v="223" actId="20577"/>
          <ac:spMkLst>
            <pc:docMk/>
            <pc:sldMk cId="222995231" sldId="262"/>
            <ac:spMk id="3" creationId="{00000000-0000-0000-0000-000000000000}"/>
          </ac:spMkLst>
        </pc:spChg>
      </pc:sldChg>
    </pc:docChg>
  </pc:docChgLst>
  <pc:docChgLst>
    <pc:chgData name="Hixson, Rachel M" userId="S::redfn159@uab.edu::ee5c017d-f257-45e2-a80e-4b5971f27179" providerId="AD" clId="Web-{24392526-1C2E-44B0-96B3-E06E7D2AEA66}"/>
    <pc:docChg chg="modSld">
      <pc:chgData name="Hixson, Rachel M" userId="S::redfn159@uab.edu::ee5c017d-f257-45e2-a80e-4b5971f27179" providerId="AD" clId="Web-{24392526-1C2E-44B0-96B3-E06E7D2AEA66}" dt="2020-08-02T06:18:09.509" v="296" actId="20577"/>
      <pc:docMkLst>
        <pc:docMk/>
      </pc:docMkLst>
      <pc:sldChg chg="modSp">
        <pc:chgData name="Hixson, Rachel M" userId="S::redfn159@uab.edu::ee5c017d-f257-45e2-a80e-4b5971f27179" providerId="AD" clId="Web-{24392526-1C2E-44B0-96B3-E06E7D2AEA66}" dt="2020-08-02T06:16:35.728" v="219" actId="20577"/>
        <pc:sldMkLst>
          <pc:docMk/>
          <pc:sldMk cId="3696946128" sldId="257"/>
        </pc:sldMkLst>
        <pc:spChg chg="mod">
          <ac:chgData name="Hixson, Rachel M" userId="S::redfn159@uab.edu::ee5c017d-f257-45e2-a80e-4b5971f27179" providerId="AD" clId="Web-{24392526-1C2E-44B0-96B3-E06E7D2AEA66}" dt="2020-08-02T06:16:06.477" v="199" actId="20577"/>
          <ac:spMkLst>
            <pc:docMk/>
            <pc:sldMk cId="3696946128" sldId="257"/>
            <ac:spMk id="5" creationId="{00000000-0000-0000-0000-000000000000}"/>
          </ac:spMkLst>
        </pc:spChg>
        <pc:spChg chg="mod">
          <ac:chgData name="Hixson, Rachel M" userId="S::redfn159@uab.edu::ee5c017d-f257-45e2-a80e-4b5971f27179" providerId="AD" clId="Web-{24392526-1C2E-44B0-96B3-E06E7D2AEA66}" dt="2020-08-02T06:16:17.243" v="208" actId="20577"/>
          <ac:spMkLst>
            <pc:docMk/>
            <pc:sldMk cId="3696946128" sldId="257"/>
            <ac:spMk id="6" creationId="{00000000-0000-0000-0000-000000000000}"/>
          </ac:spMkLst>
        </pc:spChg>
        <pc:spChg chg="mod">
          <ac:chgData name="Hixson, Rachel M" userId="S::redfn159@uab.edu::ee5c017d-f257-45e2-a80e-4b5971f27179" providerId="AD" clId="Web-{24392526-1C2E-44B0-96B3-E06E7D2AEA66}" dt="2020-08-02T06:16:25.556" v="215" actId="20577"/>
          <ac:spMkLst>
            <pc:docMk/>
            <pc:sldMk cId="3696946128" sldId="257"/>
            <ac:spMk id="7" creationId="{00000000-0000-0000-0000-000000000000}"/>
          </ac:spMkLst>
        </pc:spChg>
        <pc:spChg chg="mod">
          <ac:chgData name="Hixson, Rachel M" userId="S::redfn159@uab.edu::ee5c017d-f257-45e2-a80e-4b5971f27179" providerId="AD" clId="Web-{24392526-1C2E-44B0-96B3-E06E7D2AEA66}" dt="2020-08-02T06:16:28.806" v="217" actId="20577"/>
          <ac:spMkLst>
            <pc:docMk/>
            <pc:sldMk cId="3696946128" sldId="257"/>
            <ac:spMk id="9" creationId="{00000000-0000-0000-0000-000000000000}"/>
          </ac:spMkLst>
        </pc:spChg>
        <pc:spChg chg="mod">
          <ac:chgData name="Hixson, Rachel M" userId="S::redfn159@uab.edu::ee5c017d-f257-45e2-a80e-4b5971f27179" providerId="AD" clId="Web-{24392526-1C2E-44B0-96B3-E06E7D2AEA66}" dt="2020-08-02T06:16:35.728" v="219" actId="20577"/>
          <ac:spMkLst>
            <pc:docMk/>
            <pc:sldMk cId="3696946128" sldId="257"/>
            <ac:spMk id="14" creationId="{00000000-0000-0000-0000-000000000000}"/>
          </ac:spMkLst>
        </pc:spChg>
      </pc:sldChg>
      <pc:sldChg chg="modSp">
        <pc:chgData name="Hixson, Rachel M" userId="S::redfn159@uab.edu::ee5c017d-f257-45e2-a80e-4b5971f27179" providerId="AD" clId="Web-{24392526-1C2E-44B0-96B3-E06E7D2AEA66}" dt="2020-08-02T06:13:33.148" v="28" actId="20577"/>
        <pc:sldMkLst>
          <pc:docMk/>
          <pc:sldMk cId="3069029445" sldId="258"/>
        </pc:sldMkLst>
        <pc:spChg chg="mod">
          <ac:chgData name="Hixson, Rachel M" userId="S::redfn159@uab.edu::ee5c017d-f257-45e2-a80e-4b5971f27179" providerId="AD" clId="Web-{24392526-1C2E-44B0-96B3-E06E7D2AEA66}" dt="2020-08-02T06:12:59.695" v="15" actId="20577"/>
          <ac:spMkLst>
            <pc:docMk/>
            <pc:sldMk cId="3069029445" sldId="258"/>
            <ac:spMk id="2" creationId="{00000000-0000-0000-0000-000000000000}"/>
          </ac:spMkLst>
        </pc:spChg>
        <pc:spChg chg="mod">
          <ac:chgData name="Hixson, Rachel M" userId="S::redfn159@uab.edu::ee5c017d-f257-45e2-a80e-4b5971f27179" providerId="AD" clId="Web-{24392526-1C2E-44B0-96B3-E06E7D2AEA66}" dt="2020-08-02T06:13:33.148" v="28" actId="20577"/>
          <ac:spMkLst>
            <pc:docMk/>
            <pc:sldMk cId="3069029445" sldId="258"/>
            <ac:spMk id="6" creationId="{00000000-0000-0000-0000-000000000000}"/>
          </ac:spMkLst>
        </pc:spChg>
      </pc:sldChg>
      <pc:sldChg chg="modSp">
        <pc:chgData name="Hixson, Rachel M" userId="S::redfn159@uab.edu::ee5c017d-f257-45e2-a80e-4b5971f27179" providerId="AD" clId="Web-{24392526-1C2E-44B0-96B3-E06E7D2AEA66}" dt="2020-08-02T06:15:49.993" v="197" actId="20577"/>
        <pc:sldMkLst>
          <pc:docMk/>
          <pc:sldMk cId="1024671186" sldId="259"/>
        </pc:sldMkLst>
        <pc:spChg chg="mod">
          <ac:chgData name="Hixson, Rachel M" userId="S::redfn159@uab.edu::ee5c017d-f257-45e2-a80e-4b5971f27179" providerId="AD" clId="Web-{24392526-1C2E-44B0-96B3-E06E7D2AEA66}" dt="2020-08-02T06:13:44.352" v="35" actId="20577"/>
          <ac:spMkLst>
            <pc:docMk/>
            <pc:sldMk cId="1024671186" sldId="259"/>
            <ac:spMk id="2" creationId="{00000000-0000-0000-0000-000000000000}"/>
          </ac:spMkLst>
        </pc:spChg>
        <pc:spChg chg="mod">
          <ac:chgData name="Hixson, Rachel M" userId="S::redfn159@uab.edu::ee5c017d-f257-45e2-a80e-4b5971f27179" providerId="AD" clId="Web-{24392526-1C2E-44B0-96B3-E06E7D2AEA66}" dt="2020-08-02T06:13:55.633" v="43" actId="20577"/>
          <ac:spMkLst>
            <pc:docMk/>
            <pc:sldMk cId="1024671186" sldId="259"/>
            <ac:spMk id="3" creationId="{00000000-0000-0000-0000-000000000000}"/>
          </ac:spMkLst>
        </pc:spChg>
        <pc:spChg chg="mod">
          <ac:chgData name="Hixson, Rachel M" userId="S::redfn159@uab.edu::ee5c017d-f257-45e2-a80e-4b5971f27179" providerId="AD" clId="Web-{24392526-1C2E-44B0-96B3-E06E7D2AEA66}" dt="2020-08-02T06:13:58.383" v="45" actId="20577"/>
          <ac:spMkLst>
            <pc:docMk/>
            <pc:sldMk cId="1024671186" sldId="259"/>
            <ac:spMk id="5" creationId="{00000000-0000-0000-0000-000000000000}"/>
          </ac:spMkLst>
        </pc:spChg>
        <pc:spChg chg="mod">
          <ac:chgData name="Hixson, Rachel M" userId="S::redfn159@uab.edu::ee5c017d-f257-45e2-a80e-4b5971f27179" providerId="AD" clId="Web-{24392526-1C2E-44B0-96B3-E06E7D2AEA66}" dt="2020-08-02T06:14:30.508" v="86" actId="20577"/>
          <ac:spMkLst>
            <pc:docMk/>
            <pc:sldMk cId="1024671186" sldId="259"/>
            <ac:spMk id="23" creationId="{00000000-0000-0000-0000-000000000000}"/>
          </ac:spMkLst>
        </pc:spChg>
        <pc:spChg chg="mod">
          <ac:chgData name="Hixson, Rachel M" userId="S::redfn159@uab.edu::ee5c017d-f257-45e2-a80e-4b5971f27179" providerId="AD" clId="Web-{24392526-1C2E-44B0-96B3-E06E7D2AEA66}" dt="2020-08-02T06:15:03.790" v="174" actId="20577"/>
          <ac:spMkLst>
            <pc:docMk/>
            <pc:sldMk cId="1024671186" sldId="259"/>
            <ac:spMk id="24" creationId="{00000000-0000-0000-0000-000000000000}"/>
          </ac:spMkLst>
        </pc:spChg>
        <pc:spChg chg="mod">
          <ac:chgData name="Hixson, Rachel M" userId="S::redfn159@uab.edu::ee5c017d-f257-45e2-a80e-4b5971f27179" providerId="AD" clId="Web-{24392526-1C2E-44B0-96B3-E06E7D2AEA66}" dt="2020-08-02T06:15:20.993" v="187" actId="20577"/>
          <ac:spMkLst>
            <pc:docMk/>
            <pc:sldMk cId="1024671186" sldId="259"/>
            <ac:spMk id="25" creationId="{00000000-0000-0000-0000-000000000000}"/>
          </ac:spMkLst>
        </pc:spChg>
        <pc:spChg chg="mod">
          <ac:chgData name="Hixson, Rachel M" userId="S::redfn159@uab.edu::ee5c017d-f257-45e2-a80e-4b5971f27179" providerId="AD" clId="Web-{24392526-1C2E-44B0-96B3-E06E7D2AEA66}" dt="2020-08-02T06:15:25.524" v="189" actId="20577"/>
          <ac:spMkLst>
            <pc:docMk/>
            <pc:sldMk cId="1024671186" sldId="259"/>
            <ac:spMk id="27" creationId="{00000000-0000-0000-0000-000000000000}"/>
          </ac:spMkLst>
        </pc:spChg>
        <pc:spChg chg="mod">
          <ac:chgData name="Hixson, Rachel M" userId="S::redfn159@uab.edu::ee5c017d-f257-45e2-a80e-4b5971f27179" providerId="AD" clId="Web-{24392526-1C2E-44B0-96B3-E06E7D2AEA66}" dt="2020-08-02T06:15:49.993" v="197" actId="20577"/>
          <ac:spMkLst>
            <pc:docMk/>
            <pc:sldMk cId="1024671186" sldId="259"/>
            <ac:spMk id="32" creationId="{00000000-0000-0000-0000-000000000000}"/>
          </ac:spMkLst>
        </pc:spChg>
        <pc:spChg chg="mod">
          <ac:chgData name="Hixson, Rachel M" userId="S::redfn159@uab.edu::ee5c017d-f257-45e2-a80e-4b5971f27179" providerId="AD" clId="Web-{24392526-1C2E-44B0-96B3-E06E7D2AEA66}" dt="2020-08-02T06:15:33.899" v="192" actId="20577"/>
          <ac:spMkLst>
            <pc:docMk/>
            <pc:sldMk cId="1024671186" sldId="259"/>
            <ac:spMk id="38" creationId="{00000000-0000-0000-0000-000000000000}"/>
          </ac:spMkLst>
        </pc:spChg>
      </pc:sldChg>
      <pc:sldChg chg="modSp">
        <pc:chgData name="Hixson, Rachel M" userId="S::redfn159@uab.edu::ee5c017d-f257-45e2-a80e-4b5971f27179" providerId="AD" clId="Web-{24392526-1C2E-44B0-96B3-E06E7D2AEA66}" dt="2020-08-02T06:16:58.447" v="227" actId="20577"/>
        <pc:sldMkLst>
          <pc:docMk/>
          <pc:sldMk cId="36024601" sldId="260"/>
        </pc:sldMkLst>
        <pc:spChg chg="mod">
          <ac:chgData name="Hixson, Rachel M" userId="S::redfn159@uab.edu::ee5c017d-f257-45e2-a80e-4b5971f27179" providerId="AD" clId="Web-{24392526-1C2E-44B0-96B3-E06E7D2AEA66}" dt="2020-08-02T06:16:42.228" v="221" actId="20577"/>
          <ac:spMkLst>
            <pc:docMk/>
            <pc:sldMk cId="36024601" sldId="260"/>
            <ac:spMk id="4" creationId="{00000000-0000-0000-0000-000000000000}"/>
          </ac:spMkLst>
        </pc:spChg>
        <pc:spChg chg="mod">
          <ac:chgData name="Hixson, Rachel M" userId="S::redfn159@uab.edu::ee5c017d-f257-45e2-a80e-4b5971f27179" providerId="AD" clId="Web-{24392526-1C2E-44B0-96B3-E06E7D2AEA66}" dt="2020-08-02T06:16:46.150" v="222" actId="20577"/>
          <ac:spMkLst>
            <pc:docMk/>
            <pc:sldMk cId="36024601" sldId="260"/>
            <ac:spMk id="11" creationId="{00000000-0000-0000-0000-000000000000}"/>
          </ac:spMkLst>
        </pc:spChg>
        <pc:spChg chg="mod">
          <ac:chgData name="Hixson, Rachel M" userId="S::redfn159@uab.edu::ee5c017d-f257-45e2-a80e-4b5971f27179" providerId="AD" clId="Web-{24392526-1C2E-44B0-96B3-E06E7D2AEA66}" dt="2020-08-02T06:16:58.447" v="227" actId="20577"/>
          <ac:spMkLst>
            <pc:docMk/>
            <pc:sldMk cId="36024601" sldId="260"/>
            <ac:spMk id="21" creationId="{00000000-0000-0000-0000-000000000000}"/>
          </ac:spMkLst>
        </pc:spChg>
        <pc:picChg chg="mod">
          <ac:chgData name="Hixson, Rachel M" userId="S::redfn159@uab.edu::ee5c017d-f257-45e2-a80e-4b5971f27179" providerId="AD" clId="Web-{24392526-1C2E-44B0-96B3-E06E7D2AEA66}" dt="2020-08-02T06:16:52.993" v="224" actId="14100"/>
          <ac:picMkLst>
            <pc:docMk/>
            <pc:sldMk cId="36024601" sldId="260"/>
            <ac:picMk id="9" creationId="{00000000-0000-0000-0000-000000000000}"/>
          </ac:picMkLst>
        </pc:picChg>
      </pc:sldChg>
      <pc:sldChg chg="modSp">
        <pc:chgData name="Hixson, Rachel M" userId="S::redfn159@uab.edu::ee5c017d-f257-45e2-a80e-4b5971f27179" providerId="AD" clId="Web-{24392526-1C2E-44B0-96B3-E06E7D2AEA66}" dt="2020-08-02T06:17:47.697" v="284" actId="20577"/>
        <pc:sldMkLst>
          <pc:docMk/>
          <pc:sldMk cId="222995231" sldId="262"/>
        </pc:sldMkLst>
        <pc:spChg chg="mod">
          <ac:chgData name="Hixson, Rachel M" userId="S::redfn159@uab.edu::ee5c017d-f257-45e2-a80e-4b5971f27179" providerId="AD" clId="Web-{24392526-1C2E-44B0-96B3-E06E7D2AEA66}" dt="2020-08-02T06:17:47.697" v="284" actId="20577"/>
          <ac:spMkLst>
            <pc:docMk/>
            <pc:sldMk cId="222995231" sldId="262"/>
            <ac:spMk id="3" creationId="{00000000-0000-0000-0000-000000000000}"/>
          </ac:spMkLst>
        </pc:spChg>
      </pc:sldChg>
      <pc:sldChg chg="modSp">
        <pc:chgData name="Hixson, Rachel M" userId="S::redfn159@uab.edu::ee5c017d-f257-45e2-a80e-4b5971f27179" providerId="AD" clId="Web-{24392526-1C2E-44B0-96B3-E06E7D2AEA66}" dt="2020-08-02T06:18:08.416" v="294" actId="20577"/>
        <pc:sldMkLst>
          <pc:docMk/>
          <pc:sldMk cId="3882966719" sldId="264"/>
        </pc:sldMkLst>
        <pc:spChg chg="mod">
          <ac:chgData name="Hixson, Rachel M" userId="S::redfn159@uab.edu::ee5c017d-f257-45e2-a80e-4b5971f27179" providerId="AD" clId="Web-{24392526-1C2E-44B0-96B3-E06E7D2AEA66}" dt="2020-08-02T06:18:00.478" v="290" actId="20577"/>
          <ac:spMkLst>
            <pc:docMk/>
            <pc:sldMk cId="3882966719" sldId="264"/>
            <ac:spMk id="3" creationId="{00000000-0000-0000-0000-000000000000}"/>
          </ac:spMkLst>
        </pc:spChg>
        <pc:spChg chg="mod">
          <ac:chgData name="Hixson, Rachel M" userId="S::redfn159@uab.edu::ee5c017d-f257-45e2-a80e-4b5971f27179" providerId="AD" clId="Web-{24392526-1C2E-44B0-96B3-E06E7D2AEA66}" dt="2020-08-02T06:18:08.416" v="294" actId="20577"/>
          <ac:spMkLst>
            <pc:docMk/>
            <pc:sldMk cId="3882966719" sldId="264"/>
            <ac:spMk id="4" creationId="{00000000-0000-0000-0000-000000000000}"/>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8.png"/><Relationship Id="rId4" Type="http://schemas.openxmlformats.org/officeDocument/2006/relationships/image" Target="../media/image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svg"/><Relationship Id="rId1" Type="http://schemas.openxmlformats.org/officeDocument/2006/relationships/image" Target="../media/image8.png"/><Relationship Id="rId4" Type="http://schemas.openxmlformats.org/officeDocument/2006/relationships/image" Target="../media/image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B00352-9B47-435C-B1BB-921CC44C605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9BD75A-5A12-47D8-9297-DD1663164D4F}">
      <dgm:prSet/>
      <dgm:spPr/>
      <dgm:t>
        <a:bodyPr/>
        <a:lstStyle/>
        <a:p>
          <a:pPr>
            <a:lnSpc>
              <a:spcPct val="100000"/>
            </a:lnSpc>
          </a:pPr>
          <a:r>
            <a:rPr kumimoji="1" lang="en-US" dirty="0"/>
            <a:t>1. The IP address will  change after VPN connected. We use G suite, a online tool, to check IP address and position.</a:t>
          </a:r>
          <a:endParaRPr lang="en-US" dirty="0"/>
        </a:p>
      </dgm:t>
    </dgm:pt>
    <dgm:pt modelId="{14B9B0A2-FD8D-436C-9699-B00D22205ECF}" type="parTrans" cxnId="{6129A1E9-4DDC-48CD-AFAD-D62EA3BB1024}">
      <dgm:prSet/>
      <dgm:spPr/>
      <dgm:t>
        <a:bodyPr/>
        <a:lstStyle/>
        <a:p>
          <a:endParaRPr lang="en-US"/>
        </a:p>
      </dgm:t>
    </dgm:pt>
    <dgm:pt modelId="{ED7D437C-5686-48AE-8111-340EF29029CE}" type="sibTrans" cxnId="{6129A1E9-4DDC-48CD-AFAD-D62EA3BB1024}">
      <dgm:prSet/>
      <dgm:spPr/>
      <dgm:t>
        <a:bodyPr/>
        <a:lstStyle/>
        <a:p>
          <a:endParaRPr lang="en-US"/>
        </a:p>
      </dgm:t>
    </dgm:pt>
    <dgm:pt modelId="{3B701B66-1FD1-43E0-B43A-2A36F1EFE227}">
      <dgm:prSet/>
      <dgm:spPr/>
      <dgm:t>
        <a:bodyPr/>
        <a:lstStyle/>
        <a:p>
          <a:pPr>
            <a:lnSpc>
              <a:spcPct val="100000"/>
            </a:lnSpc>
          </a:pPr>
          <a:r>
            <a:rPr kumimoji="1" lang="en-US" dirty="0"/>
            <a:t>2. The package will send to cloud after VPN connected.(Using </a:t>
          </a:r>
          <a:r>
            <a:rPr kumimoji="1" lang="en-US" dirty="0" smtClean="0"/>
            <a:t>Wireshark</a:t>
          </a:r>
          <a:r>
            <a:rPr kumimoji="1" lang="en-US" dirty="0"/>
            <a:t>) </a:t>
          </a:r>
          <a:endParaRPr lang="en-US" dirty="0"/>
        </a:p>
      </dgm:t>
    </dgm:pt>
    <dgm:pt modelId="{9FD47B3B-889B-4688-834D-E4C7BE4BE97E}" type="parTrans" cxnId="{62B67061-ACD0-4646-B4B5-015F16674037}">
      <dgm:prSet/>
      <dgm:spPr/>
      <dgm:t>
        <a:bodyPr/>
        <a:lstStyle/>
        <a:p>
          <a:endParaRPr lang="en-US"/>
        </a:p>
      </dgm:t>
    </dgm:pt>
    <dgm:pt modelId="{6969E381-A9D3-43C2-AAA4-879FE335AB46}" type="sibTrans" cxnId="{62B67061-ACD0-4646-B4B5-015F16674037}">
      <dgm:prSet/>
      <dgm:spPr/>
      <dgm:t>
        <a:bodyPr/>
        <a:lstStyle/>
        <a:p>
          <a:endParaRPr lang="en-US"/>
        </a:p>
      </dgm:t>
    </dgm:pt>
    <dgm:pt modelId="{4F145386-9629-4CDA-92BE-848C40D43A6A}" type="pres">
      <dgm:prSet presAssocID="{69B00352-9B47-435C-B1BB-921CC44C605D}" presName="root" presStyleCnt="0">
        <dgm:presLayoutVars>
          <dgm:dir/>
          <dgm:resizeHandles val="exact"/>
        </dgm:presLayoutVars>
      </dgm:prSet>
      <dgm:spPr/>
      <dgm:t>
        <a:bodyPr/>
        <a:lstStyle/>
        <a:p>
          <a:endParaRPr lang="en-US"/>
        </a:p>
      </dgm:t>
    </dgm:pt>
    <dgm:pt modelId="{AC32C4FF-1885-43DE-9F0B-78CC2CD76D0D}" type="pres">
      <dgm:prSet presAssocID="{609BD75A-5A12-47D8-9297-DD1663164D4F}" presName="compNode" presStyleCnt="0"/>
      <dgm:spPr/>
    </dgm:pt>
    <dgm:pt modelId="{33F84981-CBF3-4F83-88AE-94D974799F5A}" type="pres">
      <dgm:prSet presAssocID="{609BD75A-5A12-47D8-9297-DD1663164D4F}" presName="bgRect" presStyleLbl="bgShp" presStyleIdx="0" presStyleCnt="2"/>
      <dgm:spPr/>
    </dgm:pt>
    <dgm:pt modelId="{59817FA8-C73E-4AFD-8A4C-F237A2909A15}" type="pres">
      <dgm:prSet presAssocID="{609BD75A-5A12-47D8-9297-DD1663164D4F}" presName="iconRect" presStyleLbl="node1" presStyleIdx="0" presStyleCnt="2"/>
      <dgm:spPr>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t>
        <a:bodyPr/>
        <a:lstStyle/>
        <a:p>
          <a:endParaRPr lang="en-US"/>
        </a:p>
      </dgm:t>
      <dgm:extLst>
        <a:ext uri="{E40237B7-FDA0-4F09-8148-C483321AD2D9}">
          <dgm14:cNvPr xmlns:dgm14="http://schemas.microsoft.com/office/drawing/2010/diagram" id="0" name="" descr="无线"/>
        </a:ext>
      </dgm:extLst>
    </dgm:pt>
    <dgm:pt modelId="{85F0CD4C-C1F3-4263-BC77-CAC6129CF3D1}" type="pres">
      <dgm:prSet presAssocID="{609BD75A-5A12-47D8-9297-DD1663164D4F}" presName="spaceRect" presStyleCnt="0"/>
      <dgm:spPr/>
    </dgm:pt>
    <dgm:pt modelId="{E7FB0E76-B9C7-448B-B1D1-21969DCD1320}" type="pres">
      <dgm:prSet presAssocID="{609BD75A-5A12-47D8-9297-DD1663164D4F}" presName="parTx" presStyleLbl="revTx" presStyleIdx="0" presStyleCnt="2">
        <dgm:presLayoutVars>
          <dgm:chMax val="0"/>
          <dgm:chPref val="0"/>
        </dgm:presLayoutVars>
      </dgm:prSet>
      <dgm:spPr/>
      <dgm:t>
        <a:bodyPr/>
        <a:lstStyle/>
        <a:p>
          <a:endParaRPr lang="en-US"/>
        </a:p>
      </dgm:t>
    </dgm:pt>
    <dgm:pt modelId="{2E2E3CF7-4592-41C3-994B-5A6C8272ADE2}" type="pres">
      <dgm:prSet presAssocID="{ED7D437C-5686-48AE-8111-340EF29029CE}" presName="sibTrans" presStyleCnt="0"/>
      <dgm:spPr/>
    </dgm:pt>
    <dgm:pt modelId="{944F5B4A-830D-49B0-A20E-0FD1D8E683B2}" type="pres">
      <dgm:prSet presAssocID="{3B701B66-1FD1-43E0-B43A-2A36F1EFE227}" presName="compNode" presStyleCnt="0"/>
      <dgm:spPr/>
    </dgm:pt>
    <dgm:pt modelId="{B000EB11-2F57-4028-867A-ABFBFF4014D6}" type="pres">
      <dgm:prSet presAssocID="{3B701B66-1FD1-43E0-B43A-2A36F1EFE227}" presName="bgRect" presStyleLbl="bgShp" presStyleIdx="1" presStyleCnt="2"/>
      <dgm:spPr/>
    </dgm:pt>
    <dgm:pt modelId="{BA56CBB7-6108-4445-BE86-A88493DC0CB4}" type="pres">
      <dgm:prSet presAssocID="{3B701B66-1FD1-43E0-B43A-2A36F1EFE227}" presName="iconRect" presStyleLbl="node1" presStyleIdx="1" presStyleCnt="2"/>
      <dgm:spPr>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t>
        <a:bodyPr/>
        <a:lstStyle/>
        <a:p>
          <a:endParaRPr lang="en-US"/>
        </a:p>
      </dgm:t>
      <dgm:extLst>
        <a:ext uri="{E40237B7-FDA0-4F09-8148-C483321AD2D9}">
          <dgm14:cNvPr xmlns:dgm14="http://schemas.microsoft.com/office/drawing/2010/diagram" id="0" name="" descr="Syncing Cloud"/>
        </a:ext>
      </dgm:extLst>
    </dgm:pt>
    <dgm:pt modelId="{63EA41A7-6640-4154-9F18-5FC100C30D16}" type="pres">
      <dgm:prSet presAssocID="{3B701B66-1FD1-43E0-B43A-2A36F1EFE227}" presName="spaceRect" presStyleCnt="0"/>
      <dgm:spPr/>
    </dgm:pt>
    <dgm:pt modelId="{BA68E6DA-4E50-4B06-ACD3-3478C7309ABD}" type="pres">
      <dgm:prSet presAssocID="{3B701B66-1FD1-43E0-B43A-2A36F1EFE227}" presName="parTx" presStyleLbl="revTx" presStyleIdx="1" presStyleCnt="2">
        <dgm:presLayoutVars>
          <dgm:chMax val="0"/>
          <dgm:chPref val="0"/>
        </dgm:presLayoutVars>
      </dgm:prSet>
      <dgm:spPr/>
      <dgm:t>
        <a:bodyPr/>
        <a:lstStyle/>
        <a:p>
          <a:endParaRPr lang="en-US"/>
        </a:p>
      </dgm:t>
    </dgm:pt>
  </dgm:ptLst>
  <dgm:cxnLst>
    <dgm:cxn modelId="{C161191D-093C-4EF0-B393-B0B5C762640C}" type="presOf" srcId="{69B00352-9B47-435C-B1BB-921CC44C605D}" destId="{4F145386-9629-4CDA-92BE-848C40D43A6A}" srcOrd="0" destOrd="0" presId="urn:microsoft.com/office/officeart/2018/2/layout/IconVerticalSolidList"/>
    <dgm:cxn modelId="{62B67061-ACD0-4646-B4B5-015F16674037}" srcId="{69B00352-9B47-435C-B1BB-921CC44C605D}" destId="{3B701B66-1FD1-43E0-B43A-2A36F1EFE227}" srcOrd="1" destOrd="0" parTransId="{9FD47B3B-889B-4688-834D-E4C7BE4BE97E}" sibTransId="{6969E381-A9D3-43C2-AAA4-879FE335AB46}"/>
    <dgm:cxn modelId="{6129A1E9-4DDC-48CD-AFAD-D62EA3BB1024}" srcId="{69B00352-9B47-435C-B1BB-921CC44C605D}" destId="{609BD75A-5A12-47D8-9297-DD1663164D4F}" srcOrd="0" destOrd="0" parTransId="{14B9B0A2-FD8D-436C-9699-B00D22205ECF}" sibTransId="{ED7D437C-5686-48AE-8111-340EF29029CE}"/>
    <dgm:cxn modelId="{C427AE16-118F-471B-9446-462F672462AD}" type="presOf" srcId="{3B701B66-1FD1-43E0-B43A-2A36F1EFE227}" destId="{BA68E6DA-4E50-4B06-ACD3-3478C7309ABD}" srcOrd="0" destOrd="0" presId="urn:microsoft.com/office/officeart/2018/2/layout/IconVerticalSolidList"/>
    <dgm:cxn modelId="{BEAD58FA-2DD4-4E04-8C5C-F57658DD9298}" type="presOf" srcId="{609BD75A-5A12-47D8-9297-DD1663164D4F}" destId="{E7FB0E76-B9C7-448B-B1D1-21969DCD1320}" srcOrd="0" destOrd="0" presId="urn:microsoft.com/office/officeart/2018/2/layout/IconVerticalSolidList"/>
    <dgm:cxn modelId="{0474F05A-815C-404D-BE09-212E471ED1E6}" type="presParOf" srcId="{4F145386-9629-4CDA-92BE-848C40D43A6A}" destId="{AC32C4FF-1885-43DE-9F0B-78CC2CD76D0D}" srcOrd="0" destOrd="0" presId="urn:microsoft.com/office/officeart/2018/2/layout/IconVerticalSolidList"/>
    <dgm:cxn modelId="{653262E2-46B7-4069-AF40-2A5D8C927EFD}" type="presParOf" srcId="{AC32C4FF-1885-43DE-9F0B-78CC2CD76D0D}" destId="{33F84981-CBF3-4F83-88AE-94D974799F5A}" srcOrd="0" destOrd="0" presId="urn:microsoft.com/office/officeart/2018/2/layout/IconVerticalSolidList"/>
    <dgm:cxn modelId="{DD112F9D-DA20-45D5-A8C6-9E726ECE8958}" type="presParOf" srcId="{AC32C4FF-1885-43DE-9F0B-78CC2CD76D0D}" destId="{59817FA8-C73E-4AFD-8A4C-F237A2909A15}" srcOrd="1" destOrd="0" presId="urn:microsoft.com/office/officeart/2018/2/layout/IconVerticalSolidList"/>
    <dgm:cxn modelId="{DE789183-31F9-4978-80A3-80E905A23E1D}" type="presParOf" srcId="{AC32C4FF-1885-43DE-9F0B-78CC2CD76D0D}" destId="{85F0CD4C-C1F3-4263-BC77-CAC6129CF3D1}" srcOrd="2" destOrd="0" presId="urn:microsoft.com/office/officeart/2018/2/layout/IconVerticalSolidList"/>
    <dgm:cxn modelId="{41FA461A-15EE-496D-BA6D-D7B95F927997}" type="presParOf" srcId="{AC32C4FF-1885-43DE-9F0B-78CC2CD76D0D}" destId="{E7FB0E76-B9C7-448B-B1D1-21969DCD1320}" srcOrd="3" destOrd="0" presId="urn:microsoft.com/office/officeart/2018/2/layout/IconVerticalSolidList"/>
    <dgm:cxn modelId="{E4EB2379-7EBE-44E6-B796-12CD197EA036}" type="presParOf" srcId="{4F145386-9629-4CDA-92BE-848C40D43A6A}" destId="{2E2E3CF7-4592-41C3-994B-5A6C8272ADE2}" srcOrd="1" destOrd="0" presId="urn:microsoft.com/office/officeart/2018/2/layout/IconVerticalSolidList"/>
    <dgm:cxn modelId="{FA163409-01EA-45BA-B5D0-9C1A353F7385}" type="presParOf" srcId="{4F145386-9629-4CDA-92BE-848C40D43A6A}" destId="{944F5B4A-830D-49B0-A20E-0FD1D8E683B2}" srcOrd="2" destOrd="0" presId="urn:microsoft.com/office/officeart/2018/2/layout/IconVerticalSolidList"/>
    <dgm:cxn modelId="{4CDB18D0-EED5-4655-932B-512ED50C8955}" type="presParOf" srcId="{944F5B4A-830D-49B0-A20E-0FD1D8E683B2}" destId="{B000EB11-2F57-4028-867A-ABFBFF4014D6}" srcOrd="0" destOrd="0" presId="urn:microsoft.com/office/officeart/2018/2/layout/IconVerticalSolidList"/>
    <dgm:cxn modelId="{047CD6FD-98E6-4793-B1A1-D4402D38C701}" type="presParOf" srcId="{944F5B4A-830D-49B0-A20E-0FD1D8E683B2}" destId="{BA56CBB7-6108-4445-BE86-A88493DC0CB4}" srcOrd="1" destOrd="0" presId="urn:microsoft.com/office/officeart/2018/2/layout/IconVerticalSolidList"/>
    <dgm:cxn modelId="{0C9A3E1B-13B5-48DB-8404-1B41BB786C7C}" type="presParOf" srcId="{944F5B4A-830D-49B0-A20E-0FD1D8E683B2}" destId="{63EA41A7-6640-4154-9F18-5FC100C30D16}" srcOrd="2" destOrd="0" presId="urn:microsoft.com/office/officeart/2018/2/layout/IconVerticalSolidList"/>
    <dgm:cxn modelId="{E9E96B3B-CC37-49D7-8C32-1EFD1EB8B0BC}" type="presParOf" srcId="{944F5B4A-830D-49B0-A20E-0FD1D8E683B2}" destId="{BA68E6DA-4E50-4B06-ACD3-3478C7309AB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F84981-CBF3-4F83-88AE-94D974799F5A}">
      <dsp:nvSpPr>
        <dsp:cNvPr id="0" name=""/>
        <dsp:cNvSpPr/>
      </dsp:nvSpPr>
      <dsp:spPr>
        <a:xfrm>
          <a:off x="0" y="919142"/>
          <a:ext cx="6248400" cy="1696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817FA8-C73E-4AFD-8A4C-F237A2909A15}">
      <dsp:nvSpPr>
        <dsp:cNvPr id="0" name=""/>
        <dsp:cNvSpPr/>
      </dsp:nvSpPr>
      <dsp:spPr>
        <a:xfrm>
          <a:off x="513305" y="1300940"/>
          <a:ext cx="933283" cy="933283"/>
        </a:xfrm>
        <a:prstGeom prst="rect">
          <a:avLst/>
        </a:prstGeom>
        <a:blipFill>
          <a:blip xmlns:r="http://schemas.openxmlformats.org/officeDocument/2006/relationships" r:embed="rId1" cstate="print">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FB0E76-B9C7-448B-B1D1-21969DCD1320}">
      <dsp:nvSpPr>
        <dsp:cNvPr id="0" name=""/>
        <dsp:cNvSpPr/>
      </dsp:nvSpPr>
      <dsp:spPr>
        <a:xfrm>
          <a:off x="1959895" y="919142"/>
          <a:ext cx="4288504" cy="1696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86" tIns="179586" rIns="179586" bIns="179586" numCol="1" spcCol="1270" anchor="ctr" anchorCtr="0">
          <a:noAutofit/>
        </a:bodyPr>
        <a:lstStyle/>
        <a:p>
          <a:pPr lvl="0" algn="l" defTabSz="933450">
            <a:lnSpc>
              <a:spcPct val="100000"/>
            </a:lnSpc>
            <a:spcBef>
              <a:spcPct val="0"/>
            </a:spcBef>
            <a:spcAft>
              <a:spcPct val="35000"/>
            </a:spcAft>
          </a:pPr>
          <a:r>
            <a:rPr kumimoji="1" lang="en-US" sz="2100" kern="1200" dirty="0"/>
            <a:t>1. The IP address will  change after VPN connected. We use G suite, a online tool, to check IP address and position.</a:t>
          </a:r>
          <a:endParaRPr lang="en-US" sz="2100" kern="1200" dirty="0"/>
        </a:p>
      </dsp:txBody>
      <dsp:txXfrm>
        <a:off x="1959895" y="919142"/>
        <a:ext cx="4288504" cy="1696878"/>
      </dsp:txXfrm>
    </dsp:sp>
    <dsp:sp modelId="{B000EB11-2F57-4028-867A-ABFBFF4014D6}">
      <dsp:nvSpPr>
        <dsp:cNvPr id="0" name=""/>
        <dsp:cNvSpPr/>
      </dsp:nvSpPr>
      <dsp:spPr>
        <a:xfrm>
          <a:off x="0" y="3040241"/>
          <a:ext cx="6248400" cy="169687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6CBB7-6108-4445-BE86-A88493DC0CB4}">
      <dsp:nvSpPr>
        <dsp:cNvPr id="0" name=""/>
        <dsp:cNvSpPr/>
      </dsp:nvSpPr>
      <dsp:spPr>
        <a:xfrm>
          <a:off x="513305" y="3422039"/>
          <a:ext cx="933283" cy="933283"/>
        </a:xfrm>
        <a:prstGeom prst="rect">
          <a:avLst/>
        </a:prstGeom>
        <a:blipFill>
          <a:blip xmlns:r="http://schemas.openxmlformats.org/officeDocument/2006/relationships"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68E6DA-4E50-4B06-ACD3-3478C7309ABD}">
      <dsp:nvSpPr>
        <dsp:cNvPr id="0" name=""/>
        <dsp:cNvSpPr/>
      </dsp:nvSpPr>
      <dsp:spPr>
        <a:xfrm>
          <a:off x="1959895" y="3040241"/>
          <a:ext cx="4288504" cy="16968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9586" tIns="179586" rIns="179586" bIns="179586" numCol="1" spcCol="1270" anchor="ctr" anchorCtr="0">
          <a:noAutofit/>
        </a:bodyPr>
        <a:lstStyle/>
        <a:p>
          <a:pPr lvl="0" algn="l" defTabSz="933450">
            <a:lnSpc>
              <a:spcPct val="100000"/>
            </a:lnSpc>
            <a:spcBef>
              <a:spcPct val="0"/>
            </a:spcBef>
            <a:spcAft>
              <a:spcPct val="35000"/>
            </a:spcAft>
          </a:pPr>
          <a:r>
            <a:rPr kumimoji="1" lang="en-US" sz="2100" kern="1200" dirty="0"/>
            <a:t>2. The package will send to cloud after VPN connected.(Using </a:t>
          </a:r>
          <a:r>
            <a:rPr kumimoji="1" lang="en-US" sz="2100" kern="1200" dirty="0" smtClean="0"/>
            <a:t>Wireshark</a:t>
          </a:r>
          <a:r>
            <a:rPr kumimoji="1" lang="en-US" sz="2100" kern="1200" dirty="0"/>
            <a:t>) </a:t>
          </a:r>
          <a:endParaRPr lang="en-US" sz="2100" kern="1200" dirty="0"/>
        </a:p>
      </dsp:txBody>
      <dsp:txXfrm>
        <a:off x="1959895" y="3040241"/>
        <a:ext cx="4288504" cy="169687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425552-798E-4ECC-9FD5-89A2FB8EB8D1}" type="datetimeFigureOut">
              <a:rPr lang="en-US" smtClean="0"/>
              <a:t>8/9/2020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796CCB-E0C6-4DCC-87FA-3038F581F01F}" type="slidenum">
              <a:rPr lang="en-US" smtClean="0"/>
              <a:t>‹#›</a:t>
            </a:fld>
            <a:endParaRPr lang="en-US"/>
          </a:p>
        </p:txBody>
      </p:sp>
    </p:spTree>
    <p:extLst>
      <p:ext uri="{BB962C8B-B14F-4D97-AF65-F5344CB8AC3E}">
        <p14:creationId xmlns:p14="http://schemas.microsoft.com/office/powerpoint/2010/main" val="38017481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796CCB-E0C6-4DCC-87FA-3038F581F01F}" type="slidenum">
              <a:rPr lang="en-US" smtClean="0"/>
              <a:t>1</a:t>
            </a:fld>
            <a:endParaRPr lang="en-US"/>
          </a:p>
        </p:txBody>
      </p:sp>
    </p:spTree>
    <p:extLst>
      <p:ext uri="{BB962C8B-B14F-4D97-AF65-F5344CB8AC3E}">
        <p14:creationId xmlns:p14="http://schemas.microsoft.com/office/powerpoint/2010/main" val="401109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once the tested user connects to VPN,  and the user visits the apple.com, </a:t>
            </a:r>
            <a:r>
              <a:rPr lang="en-US" baseline="0" dirty="0" err="1" smtClean="0"/>
              <a:t>wireshark</a:t>
            </a:r>
            <a:r>
              <a:rPr lang="en-US" baseline="0" dirty="0" smtClean="0"/>
              <a:t> detect packet send from VPN IP address.</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D5A156-A6D7-3645-97D4-9898651BE2A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1"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7046128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addition, </a:t>
            </a:r>
            <a:r>
              <a:rPr lang="en-US" dirty="0" smtClean="0">
                <a:ea typeface="等线"/>
              </a:rPr>
              <a:t>We provide users multiple IP addresses and maintain a database. User can choose different server</a:t>
            </a:r>
            <a:r>
              <a:rPr lang="en-US" baseline="0" dirty="0" smtClean="0">
                <a:ea typeface="等线"/>
              </a:rPr>
              <a:t> based on its</a:t>
            </a:r>
            <a:r>
              <a:rPr lang="en-US" dirty="0" smtClean="0">
                <a:ea typeface="等线"/>
              </a:rPr>
              <a:t> geographic</a:t>
            </a:r>
            <a:r>
              <a:rPr lang="en-US" baseline="0" dirty="0" smtClean="0">
                <a:ea typeface="等线"/>
              </a:rPr>
              <a:t> location.</a:t>
            </a:r>
            <a:r>
              <a:rPr lang="en-US" dirty="0" smtClean="0">
                <a:ea typeface="等线"/>
              </a:rPr>
              <a:t> </a:t>
            </a:r>
            <a:r>
              <a:rPr lang="en-US" altLang="zh-CN" dirty="0" smtClean="0">
                <a:ea typeface="等线"/>
              </a:rPr>
              <a:t>This is the current server </a:t>
            </a:r>
            <a:r>
              <a:rPr lang="en-US" altLang="zh-CN" dirty="0" err="1" smtClean="0">
                <a:ea typeface="等线"/>
              </a:rPr>
              <a:t>ip</a:t>
            </a:r>
            <a:r>
              <a:rPr lang="en-US" altLang="zh-CN" dirty="0" smtClean="0">
                <a:ea typeface="等线"/>
              </a:rPr>
              <a:t> address. Before connecting, its status is available.</a:t>
            </a:r>
            <a:r>
              <a:rPr lang="en-US" altLang="zh-CN" baseline="0" dirty="0" smtClean="0">
                <a:ea typeface="等线"/>
              </a:rPr>
              <a:t> Once connecting, it shows in use.</a:t>
            </a:r>
            <a:endParaRPr lang="en-US" dirty="0" smtClean="0">
              <a:ea typeface="等线"/>
            </a:endParaRPr>
          </a:p>
          <a:p>
            <a:endParaRPr lang="en-US" dirty="0"/>
          </a:p>
        </p:txBody>
      </p:sp>
      <p:sp>
        <p:nvSpPr>
          <p:cNvPr id="4" name="Slide Number Placeholder 3"/>
          <p:cNvSpPr>
            <a:spLocks noGrp="1"/>
          </p:cNvSpPr>
          <p:nvPr>
            <p:ph type="sldNum" sz="quarter" idx="10"/>
          </p:nvPr>
        </p:nvSpPr>
        <p:spPr/>
        <p:txBody>
          <a:bodyPr/>
          <a:lstStyle/>
          <a:p>
            <a:fld id="{86796CCB-E0C6-4DCC-87FA-3038F581F01F}" type="slidenum">
              <a:rPr lang="en-US" smtClean="0"/>
              <a:t>14</a:t>
            </a:fld>
            <a:endParaRPr lang="en-US"/>
          </a:p>
        </p:txBody>
      </p:sp>
    </p:spTree>
    <p:extLst>
      <p:ext uri="{BB962C8B-B14F-4D97-AF65-F5344CB8AC3E}">
        <p14:creationId xmlns:p14="http://schemas.microsoft.com/office/powerpoint/2010/main" val="1720097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Different</a:t>
            </a:r>
            <a:r>
              <a:rPr lang="en-US" baseline="0" dirty="0" smtClean="0"/>
              <a:t> virtual server on AWS</a:t>
            </a:r>
            <a:endParaRPr lang="en-US" dirty="0"/>
          </a:p>
        </p:txBody>
      </p:sp>
      <p:sp>
        <p:nvSpPr>
          <p:cNvPr id="4" name="Slide Number Placeholder 3"/>
          <p:cNvSpPr>
            <a:spLocks noGrp="1"/>
          </p:cNvSpPr>
          <p:nvPr>
            <p:ph type="sldNum" sz="quarter" idx="10"/>
          </p:nvPr>
        </p:nvSpPr>
        <p:spPr/>
        <p:txBody>
          <a:bodyPr/>
          <a:lstStyle/>
          <a:p>
            <a:fld id="{86796CCB-E0C6-4DCC-87FA-3038F581F01F}" type="slidenum">
              <a:rPr lang="en-US" smtClean="0"/>
              <a:t>15</a:t>
            </a:fld>
            <a:endParaRPr lang="en-US"/>
          </a:p>
        </p:txBody>
      </p:sp>
    </p:spTree>
    <p:extLst>
      <p:ext uri="{BB962C8B-B14F-4D97-AF65-F5344CB8AC3E}">
        <p14:creationId xmlns:p14="http://schemas.microsoft.com/office/powerpoint/2010/main" val="15922392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796CCB-E0C6-4DCC-87FA-3038F581F01F}" type="slidenum">
              <a:rPr lang="en-US" smtClean="0"/>
              <a:t>16</a:t>
            </a:fld>
            <a:endParaRPr lang="en-US"/>
          </a:p>
        </p:txBody>
      </p:sp>
    </p:spTree>
    <p:extLst>
      <p:ext uri="{BB962C8B-B14F-4D97-AF65-F5344CB8AC3E}">
        <p14:creationId xmlns:p14="http://schemas.microsoft.com/office/powerpoint/2010/main" val="20688188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So what is </a:t>
            </a:r>
            <a:r>
              <a:rPr lang="en-US" sz="1200" b="1" i="0" kern="1200" dirty="0" err="1" smtClean="0">
                <a:solidFill>
                  <a:schemeClr val="tx1"/>
                </a:solidFill>
                <a:effectLst/>
                <a:latin typeface="+mn-lt"/>
                <a:ea typeface="+mn-ea"/>
                <a:cs typeface="+mn-cs"/>
              </a:rPr>
              <a:t>Vpn</a:t>
            </a:r>
            <a:r>
              <a:rPr lang="en-US" sz="1200" b="1" i="0" kern="1200" dirty="0" smtClean="0">
                <a:solidFill>
                  <a:schemeClr val="tx1"/>
                </a:solidFill>
                <a:effectLst/>
                <a:latin typeface="+mn-lt"/>
                <a:ea typeface="+mn-ea"/>
                <a:cs typeface="+mn-cs"/>
              </a:rPr>
              <a:t>.</a:t>
            </a:r>
            <a:r>
              <a:rPr lang="en-US" sz="1200" b="1" i="0" kern="1200" baseline="0" dirty="0" smtClean="0">
                <a:solidFill>
                  <a:schemeClr val="tx1"/>
                </a:solidFill>
                <a:effectLst/>
                <a:latin typeface="+mn-lt"/>
                <a:ea typeface="+mn-ea"/>
                <a:cs typeface="+mn-cs"/>
              </a:rPr>
              <a:t> </a:t>
            </a:r>
            <a:r>
              <a:rPr lang="en-US" sz="1200" b="1" i="0" kern="1200" dirty="0" smtClean="0">
                <a:solidFill>
                  <a:schemeClr val="tx1"/>
                </a:solidFill>
                <a:effectLst/>
                <a:latin typeface="+mn-lt"/>
                <a:ea typeface="+mn-ea"/>
                <a:cs typeface="+mn-cs"/>
              </a:rPr>
              <a:t>VPN</a:t>
            </a:r>
            <a:r>
              <a:rPr lang="en-US" sz="1200" b="0" i="0" kern="1200" dirty="0">
                <a:solidFill>
                  <a:schemeClr val="tx1"/>
                </a:solidFill>
                <a:effectLst/>
                <a:latin typeface="+mn-lt"/>
                <a:ea typeface="+mn-ea"/>
                <a:cs typeface="+mn-cs"/>
              </a:rPr>
              <a:t> is an abbreviation for </a:t>
            </a:r>
            <a:r>
              <a:rPr lang="en-US" sz="1200" b="1" i="0" kern="1200" dirty="0">
                <a:solidFill>
                  <a:schemeClr val="tx1"/>
                </a:solidFill>
                <a:effectLst/>
                <a:latin typeface="+mn-lt"/>
                <a:ea typeface="+mn-ea"/>
                <a:cs typeface="+mn-cs"/>
              </a:rPr>
              <a:t>Virtual Private Network</a:t>
            </a:r>
            <a:r>
              <a:rPr lang="en-US" sz="1200" b="0" i="0" kern="1200" dirty="0">
                <a:solidFill>
                  <a:schemeClr val="tx1"/>
                </a:solidFill>
                <a:effectLst/>
                <a:latin typeface="+mn-lt"/>
                <a:ea typeface="+mn-ea"/>
                <a:cs typeface="+mn-cs"/>
              </a:rPr>
              <a:t>. As the name suggests it is a virtual network created over the internet/public network between two or more </a:t>
            </a:r>
            <a:r>
              <a:rPr lang="en-US" sz="1200" b="0" i="0" kern="1200" dirty="0" smtClean="0">
                <a:solidFill>
                  <a:schemeClr val="tx1"/>
                </a:solidFill>
                <a:effectLst/>
                <a:latin typeface="+mn-lt"/>
                <a:ea typeface="+mn-ea"/>
                <a:cs typeface="+mn-cs"/>
              </a:rPr>
              <a:t>physical </a:t>
            </a:r>
            <a:r>
              <a:rPr lang="en-US" sz="1200" b="0" i="0" kern="1200" dirty="0">
                <a:solidFill>
                  <a:schemeClr val="tx1"/>
                </a:solidFill>
                <a:effectLst/>
                <a:latin typeface="+mn-lt"/>
                <a:ea typeface="+mn-ea"/>
                <a:cs typeface="+mn-cs"/>
              </a:rPr>
              <a:t>networks (or devices) to create an extended private network. </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example, if User</a:t>
            </a:r>
            <a:r>
              <a:rPr lang="en-US" sz="1200" b="0" i="0" kern="1200" baseline="0" dirty="0" smtClean="0">
                <a:solidFill>
                  <a:schemeClr val="tx1"/>
                </a:solidFill>
                <a:effectLst/>
                <a:latin typeface="+mn-lt"/>
                <a:ea typeface="+mn-ea"/>
                <a:cs typeface="+mn-cs"/>
              </a:rPr>
              <a:t> C want to connect server A by internet, He can connect to Virtual server B first, then through B to connect A. C </a:t>
            </a:r>
            <a:r>
              <a:rPr lang="en-US" altLang="zh-CN" sz="1200" b="0" i="0" kern="1200" baseline="0" dirty="0" smtClean="0">
                <a:solidFill>
                  <a:schemeClr val="tx1"/>
                </a:solidFill>
                <a:effectLst/>
                <a:latin typeface="+mn-lt"/>
                <a:ea typeface="+mn-ea"/>
                <a:cs typeface="+mn-cs"/>
              </a:rPr>
              <a:t>to B to A is a </a:t>
            </a:r>
            <a:r>
              <a:rPr lang="en-US" sz="1200" b="0" i="0" kern="1200" dirty="0" smtClean="0">
                <a:solidFill>
                  <a:schemeClr val="tx1"/>
                </a:solidFill>
                <a:effectLst/>
                <a:latin typeface="+mn-lt"/>
                <a:ea typeface="+mn-ea"/>
                <a:cs typeface="+mn-cs"/>
              </a:rPr>
              <a:t> private and encrypted tunnel.</a:t>
            </a:r>
            <a:r>
              <a:rPr lang="en-US" sz="1200" b="0" i="0" kern="1200" baseline="0" dirty="0" smtClean="0">
                <a:solidFill>
                  <a:schemeClr val="tx1"/>
                </a:solidFill>
                <a:effectLst/>
                <a:latin typeface="+mn-lt"/>
                <a:ea typeface="+mn-ea"/>
                <a:cs typeface="+mn-cs"/>
              </a:rPr>
              <a:t> For server A, he think all the request are from B. Actually, C is the real ‘black hand’ behind that. This is also where the idea of our Project title comes from.</a:t>
            </a:r>
          </a:p>
          <a:p>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Generally, there are three scenario that need to use VPN. For individual user,  you may want to use a public WIFI, but worry the privacy and security issue; or you want to access to a private internet through public internet connection. For example, many people work at home, but the want to access the server at UAB, then he needs a UAB VPN.  For business users, they may have different office located all over the world, but they want to connect all these office like it works in a private internet. </a:t>
            </a:r>
            <a:r>
              <a:rPr lang="en-US" altLang="zh-CN" sz="1200" b="0" i="0" kern="1200" baseline="0" dirty="0" smtClean="0">
                <a:solidFill>
                  <a:schemeClr val="tx1"/>
                </a:solidFill>
                <a:effectLst/>
                <a:latin typeface="+mn-lt"/>
                <a:ea typeface="+mn-ea"/>
                <a:cs typeface="+mn-cs"/>
              </a:rPr>
              <a:t>Then they need a VPN.</a:t>
            </a:r>
          </a:p>
          <a:p>
            <a:endParaRPr lang="en-US" sz="1200" b="0" i="0" kern="1200" baseline="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smtClean="0">
                <a:solidFill>
                  <a:schemeClr val="tx1"/>
                </a:solidFill>
                <a:effectLst/>
                <a:latin typeface="+mn-lt"/>
                <a:ea typeface="+mn-ea"/>
                <a:cs typeface="+mn-cs"/>
              </a:rPr>
              <a:t>Here, we use AWS to build a VPN to implement a function in the scenario 1. Use this VPN, user do not need to worry about the Privacy loss or security issue when use a public WIFI, because the public internet just display the IP address of </a:t>
            </a:r>
            <a:r>
              <a:rPr lang="en-US" altLang="zh-CN" dirty="0" smtClean="0">
                <a:ea typeface="+mn-ea"/>
              </a:rPr>
              <a:t>EC2 Virtual Server on AWS.</a:t>
            </a:r>
            <a:endParaRPr lang="en-US" dirty="0" smtClean="0">
              <a:ea typeface="等线"/>
            </a:endParaRPr>
          </a:p>
          <a:p>
            <a:endParaRPr lang="en-US" sz="1200" b="0" i="0" kern="1200" dirty="0" smtClean="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6796CCB-E0C6-4DCC-87FA-3038F581F01F}" type="slidenum">
              <a:rPr lang="en-US" smtClean="0"/>
              <a:t>2</a:t>
            </a:fld>
            <a:endParaRPr lang="en-US"/>
          </a:p>
        </p:txBody>
      </p:sp>
    </p:spTree>
    <p:extLst>
      <p:ext uri="{BB962C8B-B14F-4D97-AF65-F5344CB8AC3E}">
        <p14:creationId xmlns:p14="http://schemas.microsoft.com/office/powerpoint/2010/main" val="2467601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This figure</a:t>
            </a:r>
            <a:r>
              <a:rPr lang="en-US" baseline="0" dirty="0" smtClean="0"/>
              <a:t> show how the VPN connection works. User is here, and Virtual server is here.  Literally, these two network can not exchange information by public internet due to the gateway. VPN connect  the virtual private gateway and customer gateway. </a:t>
            </a:r>
            <a:r>
              <a:rPr lang="en-US" altLang="zh-CN" baseline="0" dirty="0" smtClean="0"/>
              <a:t>To finish this process, first we need to start a </a:t>
            </a:r>
            <a:r>
              <a:rPr lang="en-US" dirty="0" smtClean="0"/>
              <a:t>C2 Oracle Linux virtual machine, and Install </a:t>
            </a:r>
            <a:r>
              <a:rPr lang="en-US" altLang="zh-CN" dirty="0" err="1" smtClean="0"/>
              <a:t>pritunl</a:t>
            </a:r>
            <a:r>
              <a:rPr lang="en-US" altLang="zh-CN" dirty="0" smtClean="0"/>
              <a:t> and </a:t>
            </a:r>
            <a:r>
              <a:rPr lang="en-US" altLang="zh-CN" dirty="0" err="1" smtClean="0"/>
              <a:t>MangoDB</a:t>
            </a:r>
            <a:r>
              <a:rPr lang="en-US" altLang="zh-CN" dirty="0" smtClean="0"/>
              <a:t> on it. Once</a:t>
            </a:r>
            <a:r>
              <a:rPr lang="en-US" altLang="zh-CN" baseline="0" dirty="0" smtClean="0"/>
              <a:t> done, routing on AWS, setup Mango Database, and create virtual server. Finally, configure server and update security group. Here, the VPN connection has established. By user profile, user can login and VPN begin to work.</a:t>
            </a:r>
            <a:endParaRPr lang="en-US" dirty="0" smtClean="0"/>
          </a:p>
          <a:p>
            <a:endParaRPr lang="en-US" dirty="0"/>
          </a:p>
        </p:txBody>
      </p:sp>
      <p:sp>
        <p:nvSpPr>
          <p:cNvPr id="4" name="Slide Number Placeholder 3"/>
          <p:cNvSpPr>
            <a:spLocks noGrp="1"/>
          </p:cNvSpPr>
          <p:nvPr>
            <p:ph type="sldNum" sz="quarter" idx="10"/>
          </p:nvPr>
        </p:nvSpPr>
        <p:spPr/>
        <p:txBody>
          <a:bodyPr/>
          <a:lstStyle/>
          <a:p>
            <a:fld id="{86796CCB-E0C6-4DCC-87FA-3038F581F01F}" type="slidenum">
              <a:rPr lang="en-US" smtClean="0"/>
              <a:t>3</a:t>
            </a:fld>
            <a:endParaRPr lang="en-US"/>
          </a:p>
        </p:txBody>
      </p:sp>
    </p:spTree>
    <p:extLst>
      <p:ext uri="{BB962C8B-B14F-4D97-AF65-F5344CB8AC3E}">
        <p14:creationId xmlns:p14="http://schemas.microsoft.com/office/powerpoint/2010/main" val="38787742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Our system includes</a:t>
            </a:r>
            <a:r>
              <a:rPr lang="en-US" baseline="0" dirty="0" smtClean="0"/>
              <a:t> two major parts. The first one is </a:t>
            </a:r>
            <a:r>
              <a:rPr lang="en-US" altLang="zh-CN" baseline="0" dirty="0" smtClean="0"/>
              <a:t>login interface. We write it by </a:t>
            </a:r>
            <a:r>
              <a:rPr lang="en-US" altLang="zh-CN" b="1" baseline="0" dirty="0" err="1" smtClean="0"/>
              <a:t>tkinter</a:t>
            </a:r>
            <a:r>
              <a:rPr lang="en-US" altLang="zh-CN" b="1" baseline="0" dirty="0" smtClean="0"/>
              <a:t> model in python and run it locally. The second part is Virtual server on AWS. It contains three modules: EC2 Oracle Linux, </a:t>
            </a:r>
            <a:r>
              <a:rPr lang="en-US" altLang="zh-CN" b="1" baseline="0" dirty="0" err="1" smtClean="0"/>
              <a:t>Pritunl</a:t>
            </a:r>
            <a:r>
              <a:rPr lang="en-US" altLang="zh-CN" b="1" baseline="0" dirty="0" smtClean="0"/>
              <a:t> and Mango database.</a:t>
            </a:r>
            <a:endParaRPr lang="en-US" b="1" dirty="0"/>
          </a:p>
        </p:txBody>
      </p:sp>
      <p:sp>
        <p:nvSpPr>
          <p:cNvPr id="4" name="Slide Number Placeholder 3"/>
          <p:cNvSpPr>
            <a:spLocks noGrp="1"/>
          </p:cNvSpPr>
          <p:nvPr>
            <p:ph type="sldNum" sz="quarter" idx="10"/>
          </p:nvPr>
        </p:nvSpPr>
        <p:spPr/>
        <p:txBody>
          <a:bodyPr/>
          <a:lstStyle/>
          <a:p>
            <a:fld id="{86796CCB-E0C6-4DCC-87FA-3038F581F01F}" type="slidenum">
              <a:rPr lang="en-US" smtClean="0"/>
              <a:t>4</a:t>
            </a:fld>
            <a:endParaRPr lang="en-US"/>
          </a:p>
        </p:txBody>
      </p:sp>
    </p:spTree>
    <p:extLst>
      <p:ext uri="{BB962C8B-B14F-4D97-AF65-F5344CB8AC3E}">
        <p14:creationId xmlns:p14="http://schemas.microsoft.com/office/powerpoint/2010/main" val="3843971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a:t>
            </a:r>
            <a:r>
              <a:rPr lang="en-US" baseline="0" dirty="0" smtClean="0"/>
              <a:t> use this interface to login the VPN connection. First sign up to create a count. Once done,  login in. The traffic to Virtual server connected. </a:t>
            </a:r>
            <a:endParaRPr lang="en-US" dirty="0"/>
          </a:p>
        </p:txBody>
      </p:sp>
      <p:sp>
        <p:nvSpPr>
          <p:cNvPr id="4" name="Slide Number Placeholder 3"/>
          <p:cNvSpPr>
            <a:spLocks noGrp="1"/>
          </p:cNvSpPr>
          <p:nvPr>
            <p:ph type="sldNum" sz="quarter" idx="10"/>
          </p:nvPr>
        </p:nvSpPr>
        <p:spPr/>
        <p:txBody>
          <a:bodyPr/>
          <a:lstStyle/>
          <a:p>
            <a:fld id="{86796CCB-E0C6-4DCC-87FA-3038F581F01F}" type="slidenum">
              <a:rPr lang="en-US" smtClean="0"/>
              <a:t>8</a:t>
            </a:fld>
            <a:endParaRPr lang="en-US"/>
          </a:p>
        </p:txBody>
      </p:sp>
    </p:spTree>
    <p:extLst>
      <p:ext uri="{BB962C8B-B14F-4D97-AF65-F5344CB8AC3E}">
        <p14:creationId xmlns:p14="http://schemas.microsoft.com/office/powerpoint/2010/main" val="26637937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Two ways to show the VPN is working. The first one is</a:t>
            </a:r>
            <a:r>
              <a:rPr kumimoji="1" lang="en-US" altLang="zh-CN" baseline="0" dirty="0" smtClean="0"/>
              <a:t> to show the IP address change. The second one is to use </a:t>
            </a:r>
            <a:r>
              <a:rPr kumimoji="1" lang="en-US" altLang="zh-CN" baseline="0" dirty="0" err="1" smtClean="0"/>
              <a:t>wireshark</a:t>
            </a:r>
            <a:r>
              <a:rPr kumimoji="1" lang="en-US" altLang="zh-CN" baseline="0" dirty="0" smtClean="0"/>
              <a:t> to track where data package goes.</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D5A156-A6D7-3645-97D4-9898651BE2A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18992330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G suite tool can be used to find IP address, IP position and traceroute. </a:t>
            </a:r>
            <a:r>
              <a:rPr lang="en-US" dirty="0" smtClean="0"/>
              <a:t> Before connecting to VPN, the</a:t>
            </a:r>
            <a:r>
              <a:rPr lang="en-US" baseline="0" dirty="0" smtClean="0"/>
              <a:t> IP address show we are in Alabama.</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D5A156-A6D7-3645-97D4-9898651BE2A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774450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When VPN connected, </a:t>
            </a:r>
            <a:r>
              <a:rPr lang="en-US" dirty="0" smtClean="0"/>
              <a:t>my</a:t>
            </a:r>
            <a:r>
              <a:rPr lang="en-US" baseline="0" dirty="0" smtClean="0"/>
              <a:t> current</a:t>
            </a:r>
            <a:r>
              <a:rPr lang="en-CN" dirty="0" smtClean="0"/>
              <a:t> </a:t>
            </a:r>
            <a:r>
              <a:rPr lang="en-CN" dirty="0"/>
              <a:t>IP address </a:t>
            </a:r>
            <a:r>
              <a:rPr lang="en-US" dirty="0" smtClean="0"/>
              <a:t>show</a:t>
            </a:r>
            <a:r>
              <a:rPr lang="en-CN" dirty="0" smtClean="0"/>
              <a:t> </a:t>
            </a:r>
            <a:r>
              <a:rPr lang="en-US" dirty="0" smtClean="0"/>
              <a:t>we are in the New</a:t>
            </a:r>
            <a:r>
              <a:rPr lang="en-US" baseline="0" dirty="0" smtClean="0"/>
              <a:t> York now</a:t>
            </a:r>
            <a:r>
              <a:rPr lang="en-CN" dirty="0" smtClean="0"/>
              <a:t>. </a:t>
            </a:r>
            <a:r>
              <a:rPr lang="en-CN" dirty="0"/>
              <a:t>And IP address is same with our VPN server.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D5A156-A6D7-3645-97D4-9898651BE2A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2569075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a:t>
            </a:r>
            <a:r>
              <a:rPr lang="en-US" baseline="0" dirty="0" smtClean="0"/>
              <a:t> VPN connects, </a:t>
            </a:r>
            <a:r>
              <a:rPr lang="en-US" baseline="0" dirty="0" err="1" smtClean="0"/>
              <a:t>wireshark</a:t>
            </a:r>
            <a:r>
              <a:rPr lang="en-US" baseline="0" dirty="0" smtClean="0"/>
              <a:t>  </a:t>
            </a:r>
            <a:r>
              <a:rPr kumimoji="1" lang="en-US" altLang="zh-CN" sz="1200" b="0" i="0" u="none" strike="noStrike" kern="1200" cap="none" spc="0" normalizeH="0" baseline="0" noProof="0" dirty="0" smtClean="0">
                <a:ln>
                  <a:noFill/>
                </a:ln>
                <a:solidFill>
                  <a:prstClr val="black"/>
                </a:solidFill>
                <a:effectLst/>
                <a:uLnTx/>
                <a:uFillTx/>
                <a:latin typeface="等线" panose="020F0502020204030204"/>
                <a:cs typeface="+mn-cs"/>
              </a:rPr>
              <a:t>Cannot capture any packet send to VPN virtual server IP address</a:t>
            </a:r>
            <a:endParaRPr lang="en-CN"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9D5A156-A6D7-3645-97D4-9898651BE2A0}"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1" lang="zh-CN" altLang="en-US" sz="1200" b="0" i="0" u="none" strike="noStrike" kern="1200" cap="none" spc="0" normalizeH="0" baseline="0" noProof="0">
              <a:ln>
                <a:noFill/>
              </a:ln>
              <a:solidFill>
                <a:prstClr val="black"/>
              </a:solidFill>
              <a:effectLst/>
              <a:uLnTx/>
              <a:uFillTx/>
              <a:latin typeface="等线" panose="020F0502020204030204"/>
              <a:cs typeface="+mn-cs"/>
            </a:endParaRPr>
          </a:p>
        </p:txBody>
      </p:sp>
    </p:spTree>
    <p:extLst>
      <p:ext uri="{BB962C8B-B14F-4D97-AF65-F5344CB8AC3E}">
        <p14:creationId xmlns:p14="http://schemas.microsoft.com/office/powerpoint/2010/main" val="422256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562FB97-F43D-4A66-BB03-B79B0F0E249A}"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176787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2FB97-F43D-4A66-BB03-B79B0F0E249A}"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266770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2FB97-F43D-4A66-BB03-B79B0F0E249A}"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40170322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C89BB-160E-3748-ADD8-016C1962888B}"/>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3D1F0CC-2FDD-C944-AB20-00CD2EC772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345BEA0E-7E19-4C48-8000-618287B898BE}"/>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5" name="页脚占位符 4">
            <a:extLst>
              <a:ext uri="{FF2B5EF4-FFF2-40B4-BE49-F238E27FC236}">
                <a16:creationId xmlns:a16="http://schemas.microsoft.com/office/drawing/2014/main" id="{DC485B06-04B3-2E4A-B3D7-E3BA19DE81A9}"/>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90E8C4A-9CFB-C14A-9107-959956FFD899}"/>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2239595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A05CA5-EC03-E840-8266-9837487CBBF7}"/>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B53BF2E-3577-1146-92DD-E5AF0CC16048}"/>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FD91163-28A7-9A40-BEE8-5F51A9453891}"/>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5" name="页脚占位符 4">
            <a:extLst>
              <a:ext uri="{FF2B5EF4-FFF2-40B4-BE49-F238E27FC236}">
                <a16:creationId xmlns:a16="http://schemas.microsoft.com/office/drawing/2014/main" id="{A740462C-E404-8C4C-8576-490DAFBD1D66}"/>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06AD169-4165-1D40-A174-0476C1DFF091}"/>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28417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E31E0-1EC3-E54E-8968-BAF7B29DF14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0A15C27-5FC6-D74F-9A64-D07517A78E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6084D73-92E3-7045-B0D0-E25484C2A4D3}"/>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5" name="页脚占位符 4">
            <a:extLst>
              <a:ext uri="{FF2B5EF4-FFF2-40B4-BE49-F238E27FC236}">
                <a16:creationId xmlns:a16="http://schemas.microsoft.com/office/drawing/2014/main" id="{39A511FE-1B1B-C44D-B4DB-9588F0CA245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869F03E-DD56-B047-8003-A052230F6102}"/>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39278014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95B1FC-A264-6142-A296-F9C38C68CA8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E7F4F2E-38F9-7F40-B3EA-9E7432515E5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056FAD86-3E4E-E045-A76C-93E13D26596F}"/>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145279C3-3768-0343-911E-2C6014B4AC6E}"/>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6" name="页脚占位符 5">
            <a:extLst>
              <a:ext uri="{FF2B5EF4-FFF2-40B4-BE49-F238E27FC236}">
                <a16:creationId xmlns:a16="http://schemas.microsoft.com/office/drawing/2014/main" id="{9C56AD1F-0CE1-894E-BDBF-ADC64642CAB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00EA98EC-1C00-6142-9978-38718251622A}"/>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6621061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C01685-05F0-824A-BF02-C453746F59EB}"/>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9FF9005-8EE1-424C-B6F1-B94C84EA12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30B2AC02-7DDA-BA41-BCF0-591B73BB700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C2BB7B50-CD37-464D-A9F8-335B3B56B7A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4557E347-924F-D94C-A0D5-7A4E8821D5D0}"/>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D27044EE-6EBD-0D40-B779-9BE6F99A954D}"/>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8" name="页脚占位符 7">
            <a:extLst>
              <a:ext uri="{FF2B5EF4-FFF2-40B4-BE49-F238E27FC236}">
                <a16:creationId xmlns:a16="http://schemas.microsoft.com/office/drawing/2014/main" id="{C267D55E-1177-F542-A734-C0A320D3A320}"/>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90117C0D-FF7F-9246-943E-6E84A77EC939}"/>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37240560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02FBB0-5ABC-5F4B-936F-7EE8641520D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50A9CC2F-E84D-4F48-A6EA-F8F49233B92D}"/>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4" name="页脚占位符 3">
            <a:extLst>
              <a:ext uri="{FF2B5EF4-FFF2-40B4-BE49-F238E27FC236}">
                <a16:creationId xmlns:a16="http://schemas.microsoft.com/office/drawing/2014/main" id="{83528CCA-82C8-7D4B-9053-0C37F410CC51}"/>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B7271F6-7419-4C40-8ADA-CE9F19E04379}"/>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932862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4A5F674-4329-9C44-A013-DD5E5535598B}"/>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3" name="页脚占位符 2">
            <a:extLst>
              <a:ext uri="{FF2B5EF4-FFF2-40B4-BE49-F238E27FC236}">
                <a16:creationId xmlns:a16="http://schemas.microsoft.com/office/drawing/2014/main" id="{1E849C04-D398-904C-81C0-0BC3E08A4107}"/>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F1A7DE56-3B54-6C43-AA97-13B4FFC2DC32}"/>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8263740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21938C-E788-554E-95EF-ED9CAB5834E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54F65C63-A0B6-B84C-8990-A0678B42C5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0DF53DF4-EFD0-4D4D-8021-F7A3D62E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6DE63E6-75E8-DC46-AF21-D060EAD87D50}"/>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6" name="页脚占位符 5">
            <a:extLst>
              <a:ext uri="{FF2B5EF4-FFF2-40B4-BE49-F238E27FC236}">
                <a16:creationId xmlns:a16="http://schemas.microsoft.com/office/drawing/2014/main" id="{BBB5C273-BAA8-9542-9548-9A4948D2EA34}"/>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418FE71-92CB-454F-8238-BEB301CFC35A}"/>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2734361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62FB97-F43D-4A66-BB03-B79B0F0E249A}"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189241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E5F613-C5E6-A449-8975-6510F11BAE2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C22C5AC0-3BE3-9047-B643-3970C84037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89ECD55D-0501-9945-B2D7-F86AAC6C76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C5395A64-950B-9F44-AECD-6F3AD0678195}"/>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6" name="页脚占位符 5">
            <a:extLst>
              <a:ext uri="{FF2B5EF4-FFF2-40B4-BE49-F238E27FC236}">
                <a16:creationId xmlns:a16="http://schemas.microsoft.com/office/drawing/2014/main" id="{F264769C-58D7-BE41-B70A-A0F9BEB5185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AFDA0F12-BA7A-A04E-9FC7-D992235B8BA1}"/>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33259589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4F8B8-C2B3-0840-B7A8-8ECF13E6C3C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EE11066-4E7E-8D45-8A96-24A865F5FCC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4F69EFB-609F-6144-A2AA-F87B345D8F03}"/>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5" name="页脚占位符 4">
            <a:extLst>
              <a:ext uri="{FF2B5EF4-FFF2-40B4-BE49-F238E27FC236}">
                <a16:creationId xmlns:a16="http://schemas.microsoft.com/office/drawing/2014/main" id="{78ECC1F1-B3D7-A945-83D1-D4E49D559E5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56DA7546-E446-8142-A67D-AC3A241B06D5}"/>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13662147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662F8A9-6657-934D-A969-0613116B3E89}"/>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40D8D3E-A415-AC44-B9FA-83A6117685B2}"/>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66CDD2E-10BF-C942-985B-3D87E09CEEE5}"/>
              </a:ext>
            </a:extLst>
          </p:cNvPr>
          <p:cNvSpPr>
            <a:spLocks noGrp="1"/>
          </p:cNvSpPr>
          <p:nvPr>
            <p:ph type="dt" sz="half" idx="10"/>
          </p:nvPr>
        </p:nvSpPr>
        <p:spPr/>
        <p:txBody>
          <a:bodyPr/>
          <a:lstStyle/>
          <a:p>
            <a:fld id="{18A518FE-69FA-854A-889B-BAFA587BFD42}" type="datetimeFigureOut">
              <a:rPr kumimoji="1" lang="zh-CN" altLang="en-US" smtClean="0"/>
              <a:t>2020/8/9</a:t>
            </a:fld>
            <a:endParaRPr kumimoji="1" lang="zh-CN" altLang="en-US"/>
          </a:p>
        </p:txBody>
      </p:sp>
      <p:sp>
        <p:nvSpPr>
          <p:cNvPr id="5" name="页脚占位符 4">
            <a:extLst>
              <a:ext uri="{FF2B5EF4-FFF2-40B4-BE49-F238E27FC236}">
                <a16:creationId xmlns:a16="http://schemas.microsoft.com/office/drawing/2014/main" id="{2550D8E0-8AA9-2347-A614-52F19476C7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B7B2C60-1B3B-7045-AC67-B5FF5875DB39}"/>
              </a:ext>
            </a:extLst>
          </p:cNvPr>
          <p:cNvSpPr>
            <a:spLocks noGrp="1"/>
          </p:cNvSpPr>
          <p:nvPr>
            <p:ph type="sldNum" sz="quarter" idx="12"/>
          </p:nvPr>
        </p:nvSpPr>
        <p:spPr/>
        <p:txBody>
          <a:body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2617328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62FB97-F43D-4A66-BB03-B79B0F0E249A}" type="datetimeFigureOut">
              <a:rPr lang="en-US" smtClean="0"/>
              <a:t>8/9/2020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15000213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62FB97-F43D-4A66-BB03-B79B0F0E249A}"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1795945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62FB97-F43D-4A66-BB03-B79B0F0E249A}" type="datetimeFigureOut">
              <a:rPr lang="en-US" smtClean="0"/>
              <a:t>8/9/2020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180304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62FB97-F43D-4A66-BB03-B79B0F0E249A}" type="datetimeFigureOut">
              <a:rPr lang="en-US" smtClean="0"/>
              <a:t>8/9/2020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253107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62FB97-F43D-4A66-BB03-B79B0F0E249A}" type="datetimeFigureOut">
              <a:rPr lang="en-US" smtClean="0"/>
              <a:t>8/9/2020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3355005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62FB97-F43D-4A66-BB03-B79B0F0E249A}"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505900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562FB97-F43D-4A66-BB03-B79B0F0E249A}" type="datetimeFigureOut">
              <a:rPr lang="en-US" smtClean="0"/>
              <a:t>8/9/2020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10E7D0-9EDD-4ACB-A35E-095A4E13EEF7}" type="slidenum">
              <a:rPr lang="en-US" smtClean="0"/>
              <a:t>‹#›</a:t>
            </a:fld>
            <a:endParaRPr lang="en-US"/>
          </a:p>
        </p:txBody>
      </p:sp>
    </p:spTree>
    <p:extLst>
      <p:ext uri="{BB962C8B-B14F-4D97-AF65-F5344CB8AC3E}">
        <p14:creationId xmlns:p14="http://schemas.microsoft.com/office/powerpoint/2010/main" val="1389835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62FB97-F43D-4A66-BB03-B79B0F0E249A}" type="datetimeFigureOut">
              <a:rPr lang="en-US" smtClean="0"/>
              <a:t>8/9/2020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10E7D0-9EDD-4ACB-A35E-095A4E13EEF7}" type="slidenum">
              <a:rPr lang="en-US" smtClean="0"/>
              <a:t>‹#›</a:t>
            </a:fld>
            <a:endParaRPr lang="en-US"/>
          </a:p>
        </p:txBody>
      </p:sp>
    </p:spTree>
    <p:extLst>
      <p:ext uri="{BB962C8B-B14F-4D97-AF65-F5344CB8AC3E}">
        <p14:creationId xmlns:p14="http://schemas.microsoft.com/office/powerpoint/2010/main" val="2841077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EF77C52-2924-EE48-A8B4-2AE9D344B9E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481D296C-7EB7-8043-96BB-6BA3C73D344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D915BF0-FDE7-0D42-AA8C-DF209032B70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A518FE-69FA-854A-889B-BAFA587BFD42}" type="datetimeFigureOut">
              <a:rPr kumimoji="1" lang="zh-CN" altLang="en-US" smtClean="0"/>
              <a:t>2020/8/9</a:t>
            </a:fld>
            <a:endParaRPr kumimoji="1" lang="zh-CN" altLang="en-US"/>
          </a:p>
        </p:txBody>
      </p:sp>
      <p:sp>
        <p:nvSpPr>
          <p:cNvPr id="5" name="页脚占位符 4">
            <a:extLst>
              <a:ext uri="{FF2B5EF4-FFF2-40B4-BE49-F238E27FC236}">
                <a16:creationId xmlns:a16="http://schemas.microsoft.com/office/drawing/2014/main" id="{5CBA3BE1-F4C2-ED45-A091-84AD3B79F5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503E7F53-6C80-3840-9ED8-B822E2D08B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074FD7-1BBF-3645-BC0E-A1DFC3C78684}" type="slidenum">
              <a:rPr kumimoji="1" lang="zh-CN" altLang="en-US" smtClean="0"/>
              <a:t>‹#›</a:t>
            </a:fld>
            <a:endParaRPr kumimoji="1" lang="zh-CN" altLang="en-US"/>
          </a:p>
        </p:txBody>
      </p:sp>
    </p:spTree>
    <p:extLst>
      <p:ext uri="{BB962C8B-B14F-4D97-AF65-F5344CB8AC3E}">
        <p14:creationId xmlns:p14="http://schemas.microsoft.com/office/powerpoint/2010/main" val="6716028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3356" y="1501946"/>
            <a:ext cx="11445280" cy="1691323"/>
          </a:xfrm>
          <a:solidFill>
            <a:srgbClr val="5B9BD5"/>
          </a:solidFill>
          <a:ln>
            <a:solidFill>
              <a:srgbClr val="0070C0"/>
            </a:solidFill>
          </a:ln>
        </p:spPr>
        <p:txBody>
          <a:bodyPr>
            <a:noAutofit/>
          </a:bodyPr>
          <a:lstStyle/>
          <a:p>
            <a:pPr algn="ctr"/>
            <a:r>
              <a:rPr lang="en-US" altLang="zh-CN" sz="4800" b="1" dirty="0">
                <a:solidFill>
                  <a:srgbClr val="FFFF00"/>
                </a:solidFill>
                <a:latin typeface="Calibri"/>
                <a:ea typeface="等线"/>
                <a:cs typeface="Calibri"/>
              </a:rPr>
              <a:t>Becoming The Invisible Hand Behind VPN</a:t>
            </a:r>
            <a:endParaRPr lang="en-US" sz="4800" b="1" dirty="0">
              <a:solidFill>
                <a:srgbClr val="FFFF00"/>
              </a:solidFill>
              <a:latin typeface="Calibri"/>
              <a:ea typeface="+mn-ea"/>
              <a:cs typeface="Calibri"/>
            </a:endParaRPr>
          </a:p>
        </p:txBody>
      </p:sp>
      <p:sp>
        <p:nvSpPr>
          <p:cNvPr id="3" name="Content Placeholder 2"/>
          <p:cNvSpPr>
            <a:spLocks noGrp="1"/>
          </p:cNvSpPr>
          <p:nvPr>
            <p:ph idx="1"/>
          </p:nvPr>
        </p:nvSpPr>
        <p:spPr>
          <a:xfrm>
            <a:off x="4316291" y="3837440"/>
            <a:ext cx="5520040" cy="1727338"/>
          </a:xfrm>
        </p:spPr>
        <p:txBody>
          <a:bodyPr/>
          <a:lstStyle/>
          <a:p>
            <a:pPr marL="0" indent="0">
              <a:buNone/>
            </a:pPr>
            <a:r>
              <a:rPr lang="en-US" b="1" dirty="0"/>
              <a:t>Fengyuan Huang      Rachel Hixson</a:t>
            </a:r>
          </a:p>
          <a:p>
            <a:pPr marL="0" indent="0">
              <a:buNone/>
            </a:pPr>
            <a:r>
              <a:rPr lang="en-US" altLang="zh-CN" b="1" dirty="0"/>
              <a:t>Yiqing Wang             </a:t>
            </a:r>
            <a:r>
              <a:rPr lang="en-US" altLang="zh-CN" b="1" dirty="0" err="1"/>
              <a:t>Yixing</a:t>
            </a:r>
            <a:r>
              <a:rPr lang="en-US" altLang="zh-CN" b="1" dirty="0"/>
              <a:t> Zhang</a:t>
            </a:r>
            <a:endParaRPr lang="en-US" b="1" dirty="0"/>
          </a:p>
          <a:p>
            <a:pPr marL="0" indent="0">
              <a:buNone/>
            </a:pPr>
            <a:r>
              <a:rPr lang="en-US" b="1" dirty="0"/>
              <a:t>Zhiying Lu</a:t>
            </a:r>
          </a:p>
          <a:p>
            <a:endParaRPr lang="en-US" dirty="0"/>
          </a:p>
        </p:txBody>
      </p:sp>
      <p:pic>
        <p:nvPicPr>
          <p:cNvPr id="4" name="Picture 3"/>
          <p:cNvPicPr>
            <a:picLocks noChangeAspect="1"/>
          </p:cNvPicPr>
          <p:nvPr/>
        </p:nvPicPr>
        <p:blipFill>
          <a:blip r:embed="rId3"/>
          <a:stretch>
            <a:fillRect/>
          </a:stretch>
        </p:blipFill>
        <p:spPr>
          <a:xfrm>
            <a:off x="194905" y="0"/>
            <a:ext cx="3819525" cy="628650"/>
          </a:xfrm>
          <a:prstGeom prst="rect">
            <a:avLst/>
          </a:prstGeom>
        </p:spPr>
      </p:pic>
      <p:sp>
        <p:nvSpPr>
          <p:cNvPr id="6" name="Content Placeholder 2"/>
          <p:cNvSpPr txBox="1">
            <a:spLocks/>
          </p:cNvSpPr>
          <p:nvPr/>
        </p:nvSpPr>
        <p:spPr>
          <a:xfrm>
            <a:off x="1123018" y="3693449"/>
            <a:ext cx="8474224" cy="70137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b="1" dirty="0"/>
              <a:t>Bio group team:</a:t>
            </a:r>
          </a:p>
        </p:txBody>
      </p:sp>
      <p:sp>
        <p:nvSpPr>
          <p:cNvPr id="7" name="TextBox 6"/>
          <p:cNvSpPr txBox="1"/>
          <p:nvPr/>
        </p:nvSpPr>
        <p:spPr>
          <a:xfrm>
            <a:off x="5079393" y="6059877"/>
            <a:ext cx="6772239" cy="707886"/>
          </a:xfrm>
          <a:prstGeom prst="rect">
            <a:avLst/>
          </a:prstGeom>
          <a:noFill/>
        </p:spPr>
        <p:txBody>
          <a:bodyPr wrap="none" rtlCol="0">
            <a:spAutoFit/>
          </a:bodyPr>
          <a:lstStyle/>
          <a:p>
            <a:pPr algn="r"/>
            <a:r>
              <a:rPr lang="en-US" sz="2000" b="1" i="1" dirty="0">
                <a:solidFill>
                  <a:srgbClr val="5B9BD5"/>
                </a:solidFill>
              </a:rPr>
              <a:t>Project presentation for 2020 summer cloud computing course</a:t>
            </a:r>
          </a:p>
          <a:p>
            <a:pPr algn="r"/>
            <a:r>
              <a:rPr lang="en-US" sz="2000" b="1" i="1" dirty="0">
                <a:solidFill>
                  <a:srgbClr val="5B9BD5"/>
                </a:solidFill>
              </a:rPr>
              <a:t>Aug 04, 2020</a:t>
            </a:r>
          </a:p>
        </p:txBody>
      </p:sp>
    </p:spTree>
    <p:extLst>
      <p:ext uri="{BB962C8B-B14F-4D97-AF65-F5344CB8AC3E}">
        <p14:creationId xmlns:p14="http://schemas.microsoft.com/office/powerpoint/2010/main" val="30690294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582562" y="1728941"/>
            <a:ext cx="7191633" cy="5116072"/>
          </a:xfrm>
          <a:prstGeom prst="rect">
            <a:avLst/>
          </a:prstGeom>
        </p:spPr>
      </p:pic>
      <p:sp>
        <p:nvSpPr>
          <p:cNvPr id="2" name="标题 1">
            <a:extLst>
              <a:ext uri="{FF2B5EF4-FFF2-40B4-BE49-F238E27FC236}">
                <a16:creationId xmlns:a16="http://schemas.microsoft.com/office/drawing/2014/main" id="{6DF65D6D-F93B-C644-80CC-46B5EC62EE51}"/>
              </a:ext>
            </a:extLst>
          </p:cNvPr>
          <p:cNvSpPr>
            <a:spLocks noGrp="1"/>
          </p:cNvSpPr>
          <p:nvPr>
            <p:ph type="title"/>
          </p:nvPr>
        </p:nvSpPr>
        <p:spPr>
          <a:xfrm>
            <a:off x="5364423" y="5062319"/>
            <a:ext cx="3922796" cy="512215"/>
          </a:xfrm>
          <a:solidFill>
            <a:schemeClr val="bg1"/>
          </a:solidFill>
        </p:spPr>
        <p:txBody>
          <a:bodyPr>
            <a:noAutofit/>
          </a:bodyPr>
          <a:lstStyle/>
          <a:p>
            <a:r>
              <a:rPr kumimoji="1" lang="en-US" altLang="zh-CN" sz="3200" b="1" dirty="0">
                <a:solidFill>
                  <a:srgbClr val="00B0F0"/>
                </a:solidFill>
                <a:latin typeface="Arial Black" panose="020B0A04020102020204" pitchFamily="34" charset="0"/>
              </a:rPr>
              <a:t>68.117.173.143</a:t>
            </a:r>
            <a:endParaRPr kumimoji="1" lang="zh-CN" altLang="en-US" sz="3200" b="1" dirty="0">
              <a:solidFill>
                <a:srgbClr val="00B0F0"/>
              </a:solidFill>
              <a:latin typeface="Arial Black" panose="020B0A04020102020204" pitchFamily="34" charset="0"/>
            </a:endParaRPr>
          </a:p>
        </p:txBody>
      </p:sp>
      <p:sp>
        <p:nvSpPr>
          <p:cNvPr id="8" name="标题 1">
            <a:extLst>
              <a:ext uri="{FF2B5EF4-FFF2-40B4-BE49-F238E27FC236}">
                <a16:creationId xmlns:a16="http://schemas.microsoft.com/office/drawing/2014/main" id="{6DF65D6D-F93B-C644-80CC-46B5EC62EE51}"/>
              </a:ext>
            </a:extLst>
          </p:cNvPr>
          <p:cNvSpPr txBox="1">
            <a:spLocks/>
          </p:cNvSpPr>
          <p:nvPr/>
        </p:nvSpPr>
        <p:spPr>
          <a:xfrm>
            <a:off x="599444" y="-223838"/>
            <a:ext cx="10855956" cy="1549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200" dirty="0" smtClean="0">
                <a:solidFill>
                  <a:srgbClr val="00B0F0"/>
                </a:solidFill>
                <a:latin typeface="Arial Black" panose="020B0A04020102020204" pitchFamily="34" charset="0"/>
              </a:rPr>
              <a:t>IP address Before VPN connect (by G suite tool)</a:t>
            </a:r>
            <a:endParaRPr kumimoji="1" lang="zh-CN" altLang="en-US" sz="3200" dirty="0">
              <a:solidFill>
                <a:srgbClr val="00B0F0"/>
              </a:solidFill>
              <a:latin typeface="Arial Black" panose="020B0A04020102020204" pitchFamily="34" charset="0"/>
            </a:endParaRPr>
          </a:p>
        </p:txBody>
      </p:sp>
      <p:sp>
        <p:nvSpPr>
          <p:cNvPr id="3" name="TextBox 2"/>
          <p:cNvSpPr txBox="1"/>
          <p:nvPr/>
        </p:nvSpPr>
        <p:spPr>
          <a:xfrm>
            <a:off x="2699133" y="1806766"/>
            <a:ext cx="548548" cy="461665"/>
          </a:xfrm>
          <a:prstGeom prst="rect">
            <a:avLst/>
          </a:prstGeom>
          <a:noFill/>
        </p:spPr>
        <p:txBody>
          <a:bodyPr wrap="none" rtlCol="0">
            <a:spAutoFit/>
          </a:bodyPr>
          <a:lstStyle/>
          <a:p>
            <a:r>
              <a:rPr lang="en-US" sz="2400" dirty="0" smtClean="0">
                <a:solidFill>
                  <a:srgbClr val="FF0000"/>
                </a:solidFill>
              </a:rPr>
              <a:t>(A)</a:t>
            </a:r>
            <a:endParaRPr lang="en-US" sz="2400" dirty="0">
              <a:solidFill>
                <a:srgbClr val="FF0000"/>
              </a:solidFill>
            </a:endParaRPr>
          </a:p>
        </p:txBody>
      </p:sp>
    </p:spTree>
    <p:extLst>
      <p:ext uri="{BB962C8B-B14F-4D97-AF65-F5344CB8AC3E}">
        <p14:creationId xmlns:p14="http://schemas.microsoft.com/office/powerpoint/2010/main" val="10656635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F65D6D-F93B-C644-80CC-46B5EC62EE51}"/>
              </a:ext>
            </a:extLst>
          </p:cNvPr>
          <p:cNvSpPr>
            <a:spLocks noGrp="1"/>
          </p:cNvSpPr>
          <p:nvPr>
            <p:ph type="title"/>
          </p:nvPr>
        </p:nvSpPr>
        <p:spPr>
          <a:xfrm>
            <a:off x="834909" y="0"/>
            <a:ext cx="10496237" cy="997096"/>
          </a:xfrm>
        </p:spPr>
        <p:txBody>
          <a:bodyPr>
            <a:normAutofit fontScale="90000"/>
          </a:bodyPr>
          <a:lstStyle/>
          <a:p>
            <a:r>
              <a:rPr kumimoji="1" lang="en-US" altLang="zh-CN" sz="3600" dirty="0">
                <a:solidFill>
                  <a:srgbClr val="00B0F0"/>
                </a:solidFill>
                <a:latin typeface="Arial Black" panose="020B0A04020102020204" pitchFamily="34" charset="0"/>
              </a:rPr>
              <a:t>IP address after </a:t>
            </a:r>
            <a:r>
              <a:rPr kumimoji="1" lang="en-US" altLang="zh-CN" sz="3600" dirty="0" smtClean="0">
                <a:solidFill>
                  <a:srgbClr val="00B0F0"/>
                </a:solidFill>
                <a:latin typeface="Arial Black" panose="020B0A04020102020204" pitchFamily="34" charset="0"/>
              </a:rPr>
              <a:t>VPN connect </a:t>
            </a:r>
            <a:r>
              <a:rPr kumimoji="1" lang="en-US" altLang="zh-CN" sz="3600" dirty="0">
                <a:solidFill>
                  <a:srgbClr val="00B0F0"/>
                </a:solidFill>
                <a:latin typeface="Arial Black" panose="020B0A04020102020204" pitchFamily="34" charset="0"/>
              </a:rPr>
              <a:t>(by G suite tool)</a:t>
            </a:r>
            <a:endParaRPr kumimoji="1" lang="zh-CN" altLang="en-US" sz="3600" dirty="0">
              <a:solidFill>
                <a:srgbClr val="00B0F0"/>
              </a:solidFill>
              <a:latin typeface="Arial Black" panose="020B0A04020102020204" pitchFamily="34" charset="0"/>
            </a:endParaRPr>
          </a:p>
        </p:txBody>
      </p:sp>
      <p:grpSp>
        <p:nvGrpSpPr>
          <p:cNvPr id="3" name="Group 2"/>
          <p:cNvGrpSpPr/>
          <p:nvPr/>
        </p:nvGrpSpPr>
        <p:grpSpPr>
          <a:xfrm>
            <a:off x="1701616" y="1220334"/>
            <a:ext cx="8762821" cy="4942915"/>
            <a:chOff x="149824" y="2037814"/>
            <a:chExt cx="5703705" cy="3950772"/>
          </a:xfrm>
        </p:grpSpPr>
        <p:pic>
          <p:nvPicPr>
            <p:cNvPr id="10" name="Picture 9" descr="A picture containing text, map&#10;&#10;Description automatically generated">
              <a:extLst>
                <a:ext uri="{FF2B5EF4-FFF2-40B4-BE49-F238E27FC236}">
                  <a16:creationId xmlns:a16="http://schemas.microsoft.com/office/drawing/2014/main" id="{38C58895-BA8E-4143-9766-808EF69C59BC}"/>
                </a:ext>
              </a:extLst>
            </p:cNvPr>
            <p:cNvPicPr>
              <a:picLocks noChangeAspect="1"/>
            </p:cNvPicPr>
            <p:nvPr/>
          </p:nvPicPr>
          <p:blipFill>
            <a:blip r:embed="rId3"/>
            <a:stretch>
              <a:fillRect/>
            </a:stretch>
          </p:blipFill>
          <p:spPr>
            <a:xfrm>
              <a:off x="149824" y="2037814"/>
              <a:ext cx="5703705" cy="3950772"/>
            </a:xfrm>
            <a:prstGeom prst="rect">
              <a:avLst/>
            </a:prstGeom>
          </p:spPr>
        </p:pic>
        <p:sp>
          <p:nvSpPr>
            <p:cNvPr id="8" name="标题 1">
              <a:extLst>
                <a:ext uri="{FF2B5EF4-FFF2-40B4-BE49-F238E27FC236}">
                  <a16:creationId xmlns:a16="http://schemas.microsoft.com/office/drawing/2014/main" id="{6DF65D6D-F93B-C644-80CC-46B5EC62EE51}"/>
                </a:ext>
              </a:extLst>
            </p:cNvPr>
            <p:cNvSpPr txBox="1">
              <a:spLocks/>
            </p:cNvSpPr>
            <p:nvPr/>
          </p:nvSpPr>
          <p:spPr>
            <a:xfrm>
              <a:off x="3060365" y="4368409"/>
              <a:ext cx="1717941" cy="412275"/>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kumimoji="1" lang="en-US" altLang="zh-CN" sz="3200" b="1" dirty="0" smtClean="0">
                  <a:solidFill>
                    <a:srgbClr val="00B0F0"/>
                  </a:solidFill>
                  <a:latin typeface="Arial Black" panose="020B0A04020102020204" pitchFamily="34" charset="0"/>
                </a:rPr>
                <a:t>3.85.33.21</a:t>
              </a:r>
              <a:endParaRPr kumimoji="1" lang="zh-CN" altLang="en-US" sz="3200" b="1" dirty="0">
                <a:solidFill>
                  <a:srgbClr val="00B0F0"/>
                </a:solidFill>
                <a:latin typeface="Arial Black" panose="020B0A04020102020204" pitchFamily="34" charset="0"/>
              </a:endParaRPr>
            </a:p>
          </p:txBody>
        </p:sp>
      </p:grpSp>
      <p:pic>
        <p:nvPicPr>
          <p:cNvPr id="5" name="Picture 4"/>
          <p:cNvPicPr>
            <a:picLocks noChangeAspect="1"/>
          </p:cNvPicPr>
          <p:nvPr/>
        </p:nvPicPr>
        <p:blipFill>
          <a:blip r:embed="rId4"/>
          <a:stretch>
            <a:fillRect/>
          </a:stretch>
        </p:blipFill>
        <p:spPr>
          <a:xfrm>
            <a:off x="10677894" y="5613981"/>
            <a:ext cx="6269239" cy="2780271"/>
          </a:xfrm>
          <a:prstGeom prst="rect">
            <a:avLst/>
          </a:prstGeom>
        </p:spPr>
      </p:pic>
      <p:sp>
        <p:nvSpPr>
          <p:cNvPr id="9" name="TextBox 8"/>
          <p:cNvSpPr txBox="1"/>
          <p:nvPr/>
        </p:nvSpPr>
        <p:spPr>
          <a:xfrm>
            <a:off x="1819023" y="1360996"/>
            <a:ext cx="548548" cy="461665"/>
          </a:xfrm>
          <a:prstGeom prst="rect">
            <a:avLst/>
          </a:prstGeom>
          <a:noFill/>
        </p:spPr>
        <p:txBody>
          <a:bodyPr wrap="none" rtlCol="0">
            <a:spAutoFit/>
          </a:bodyPr>
          <a:lstStyle/>
          <a:p>
            <a:r>
              <a:rPr lang="en-US" sz="2400" dirty="0" smtClean="0">
                <a:solidFill>
                  <a:srgbClr val="FF0000"/>
                </a:solidFill>
              </a:rPr>
              <a:t>(B)</a:t>
            </a:r>
            <a:endParaRPr lang="en-US" sz="2400" dirty="0">
              <a:solidFill>
                <a:srgbClr val="FF0000"/>
              </a:solidFill>
            </a:endParaRPr>
          </a:p>
        </p:txBody>
      </p:sp>
    </p:spTree>
    <p:extLst>
      <p:ext uri="{BB962C8B-B14F-4D97-AF65-F5344CB8AC3E}">
        <p14:creationId xmlns:p14="http://schemas.microsoft.com/office/powerpoint/2010/main" val="125208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163AE-7BFE-304A-B706-DDFB9BA27A4C}"/>
              </a:ext>
            </a:extLst>
          </p:cNvPr>
          <p:cNvSpPr>
            <a:spLocks noGrp="1"/>
          </p:cNvSpPr>
          <p:nvPr>
            <p:ph type="title"/>
          </p:nvPr>
        </p:nvSpPr>
        <p:spPr>
          <a:xfrm>
            <a:off x="3378200" y="185738"/>
            <a:ext cx="10515600" cy="1325563"/>
          </a:xfrm>
        </p:spPr>
        <p:txBody>
          <a:bodyPr>
            <a:normAutofit/>
          </a:bodyPr>
          <a:lstStyle/>
          <a:p>
            <a:r>
              <a:rPr lang="en-CN" sz="4000" dirty="0">
                <a:solidFill>
                  <a:srgbClr val="00B0F0"/>
                </a:solidFill>
                <a:latin typeface="Arial Black" panose="020B0A04020102020204" pitchFamily="34" charset="0"/>
              </a:rPr>
              <a:t>Before VPN connect</a:t>
            </a:r>
          </a:p>
        </p:txBody>
      </p:sp>
      <p:sp>
        <p:nvSpPr>
          <p:cNvPr id="6" name="内容占位符 2">
            <a:extLst>
              <a:ext uri="{FF2B5EF4-FFF2-40B4-BE49-F238E27FC236}">
                <a16:creationId xmlns:a16="http://schemas.microsoft.com/office/drawing/2014/main" id="{8D891688-5465-E14F-B86C-02CC339DFA0D}"/>
              </a:ext>
            </a:extLst>
          </p:cNvPr>
          <p:cNvSpPr txBox="1">
            <a:spLocks/>
          </p:cNvSpPr>
          <p:nvPr/>
        </p:nvSpPr>
        <p:spPr>
          <a:xfrm>
            <a:off x="6852733" y="2049461"/>
            <a:ext cx="4501067" cy="325402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cs typeface="+mn-cs"/>
              </a:rPr>
              <a:t>Cannot capture any packet send to VPN IP address. Although, the Wireshark has capture over 30000 packets.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cs typeface="+mn-cs"/>
              </a:rPr>
              <a:t>When refresh the browser, the packet still cannot be found.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1" lang="zh-CN" altLang="en-US" sz="2800" b="0" i="0" u="none" strike="noStrike" kern="1200" cap="none" spc="0" normalizeH="0" baseline="0" noProof="0" dirty="0">
              <a:ln>
                <a:noFill/>
              </a:ln>
              <a:solidFill>
                <a:prstClr val="black"/>
              </a:solidFill>
              <a:effectLst/>
              <a:uLnTx/>
              <a:uFillTx/>
              <a:latin typeface="等线" panose="020F0502020204030204"/>
              <a:cs typeface="+mn-cs"/>
            </a:endParaRPr>
          </a:p>
        </p:txBody>
      </p:sp>
      <p:pic>
        <p:nvPicPr>
          <p:cNvPr id="8" name="Picture 7" descr="A screenshot of a computer&#10;&#10;Description automatically generated">
            <a:extLst>
              <a:ext uri="{FF2B5EF4-FFF2-40B4-BE49-F238E27FC236}">
                <a16:creationId xmlns:a16="http://schemas.microsoft.com/office/drawing/2014/main" id="{C11BFB43-4B1B-A742-80F7-AF578BAB927C}"/>
              </a:ext>
            </a:extLst>
          </p:cNvPr>
          <p:cNvPicPr>
            <a:picLocks noChangeAspect="1"/>
          </p:cNvPicPr>
          <p:nvPr/>
        </p:nvPicPr>
        <p:blipFill>
          <a:blip r:embed="rId3"/>
          <a:stretch>
            <a:fillRect/>
          </a:stretch>
        </p:blipFill>
        <p:spPr>
          <a:xfrm>
            <a:off x="717413" y="1690688"/>
            <a:ext cx="8908368" cy="6446118"/>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BD26B1E8-2DFC-FC4E-9BA9-F1736D5104F7}"/>
              </a:ext>
            </a:extLst>
          </p:cNvPr>
          <p:cNvPicPr>
            <a:picLocks noChangeAspect="1"/>
          </p:cNvPicPr>
          <p:nvPr/>
        </p:nvPicPr>
        <p:blipFill rotWithShape="1">
          <a:blip r:embed="rId3"/>
          <a:srcRect l="53534" t="90592" r="29354" b="6758"/>
          <a:stretch/>
        </p:blipFill>
        <p:spPr>
          <a:xfrm>
            <a:off x="2119486" y="4724400"/>
            <a:ext cx="3831077" cy="429332"/>
          </a:xfrm>
          <a:prstGeom prst="roundRect">
            <a:avLst/>
          </a:prstGeom>
          <a:ln w="31750">
            <a:solidFill>
              <a:schemeClr val="bg1"/>
            </a:solidFill>
          </a:ln>
        </p:spPr>
      </p:pic>
      <p:sp>
        <p:nvSpPr>
          <p:cNvPr id="3" name="Rectangle 2"/>
          <p:cNvSpPr/>
          <p:nvPr/>
        </p:nvSpPr>
        <p:spPr>
          <a:xfrm>
            <a:off x="571500" y="982802"/>
            <a:ext cx="2098973" cy="646331"/>
          </a:xfrm>
          <a:prstGeom prst="rect">
            <a:avLst/>
          </a:prstGeom>
        </p:spPr>
        <p:txBody>
          <a:bodyPr wrap="none">
            <a:spAutoFit/>
          </a:bodyPr>
          <a:lstStyle/>
          <a:p>
            <a:r>
              <a:rPr lang="en-US" sz="3600" dirty="0" smtClean="0">
                <a:solidFill>
                  <a:srgbClr val="00B0F0"/>
                </a:solidFill>
              </a:rPr>
              <a:t>Wireshark</a:t>
            </a:r>
            <a:endParaRPr lang="en-US" sz="3600" dirty="0">
              <a:solidFill>
                <a:srgbClr val="00B0F0"/>
              </a:solidFill>
            </a:endParaRPr>
          </a:p>
        </p:txBody>
      </p:sp>
      <p:sp>
        <p:nvSpPr>
          <p:cNvPr id="4" name="TextBox 3"/>
          <p:cNvSpPr txBox="1"/>
          <p:nvPr/>
        </p:nvSpPr>
        <p:spPr>
          <a:xfrm>
            <a:off x="943895" y="7639664"/>
            <a:ext cx="490840" cy="400110"/>
          </a:xfrm>
          <a:prstGeom prst="rect">
            <a:avLst/>
          </a:prstGeom>
          <a:noFill/>
        </p:spPr>
        <p:txBody>
          <a:bodyPr wrap="none" rtlCol="0">
            <a:spAutoFit/>
          </a:bodyPr>
          <a:lstStyle/>
          <a:p>
            <a:r>
              <a:rPr lang="en-US" sz="2000" dirty="0" smtClean="0">
                <a:solidFill>
                  <a:srgbClr val="FFFF00"/>
                </a:solidFill>
              </a:rPr>
              <a:t>(A)</a:t>
            </a:r>
            <a:endParaRPr lang="en-US" sz="2000" dirty="0">
              <a:solidFill>
                <a:srgbClr val="FFFF00"/>
              </a:solidFill>
            </a:endParaRPr>
          </a:p>
        </p:txBody>
      </p:sp>
    </p:spTree>
    <p:extLst>
      <p:ext uri="{BB962C8B-B14F-4D97-AF65-F5344CB8AC3E}">
        <p14:creationId xmlns:p14="http://schemas.microsoft.com/office/powerpoint/2010/main" val="4122438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CBB18-F367-344E-AB17-36CA675920C4}"/>
              </a:ext>
            </a:extLst>
          </p:cNvPr>
          <p:cNvSpPr>
            <a:spLocks noGrp="1"/>
          </p:cNvSpPr>
          <p:nvPr>
            <p:ph type="title"/>
          </p:nvPr>
        </p:nvSpPr>
        <p:spPr/>
        <p:txBody>
          <a:bodyPr/>
          <a:lstStyle/>
          <a:p>
            <a:r>
              <a:rPr lang="en-CN" b="1" dirty="0">
                <a:solidFill>
                  <a:srgbClr val="00B0F0"/>
                </a:solidFill>
                <a:latin typeface="Arial Black" panose="020B0A04020102020204" pitchFamily="34" charset="0"/>
              </a:rPr>
              <a:t>After VPN connect</a:t>
            </a:r>
          </a:p>
        </p:txBody>
      </p:sp>
      <p:sp>
        <p:nvSpPr>
          <p:cNvPr id="7" name="内容占位符 2">
            <a:extLst>
              <a:ext uri="{FF2B5EF4-FFF2-40B4-BE49-F238E27FC236}">
                <a16:creationId xmlns:a16="http://schemas.microsoft.com/office/drawing/2014/main" id="{2C5FBCF5-76A0-BC4F-BDC0-D6871DB0D4DC}"/>
              </a:ext>
            </a:extLst>
          </p:cNvPr>
          <p:cNvSpPr txBox="1">
            <a:spLocks/>
          </p:cNvSpPr>
          <p:nvPr/>
        </p:nvSpPr>
        <p:spPr>
          <a:xfrm>
            <a:off x="8748271" y="2714977"/>
            <a:ext cx="4501067" cy="2534357"/>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cs typeface="+mn-cs"/>
              </a:rPr>
              <a:t>When VPN established and refresh the </a:t>
            </a:r>
            <a:r>
              <a:rPr kumimoji="1" lang="en-US" altLang="zh-CN" sz="2800" b="0" i="0" u="none" strike="noStrike" kern="1200" cap="none" spc="0" normalizeH="0" baseline="0" noProof="0" dirty="0" err="1">
                <a:ln>
                  <a:noFill/>
                </a:ln>
                <a:solidFill>
                  <a:prstClr val="black"/>
                </a:solidFill>
                <a:effectLst/>
                <a:uLnTx/>
                <a:uFillTx/>
                <a:latin typeface="等线" panose="020F0502020204030204"/>
                <a:cs typeface="+mn-cs"/>
              </a:rPr>
              <a:t>apple.com</a:t>
            </a:r>
            <a:r>
              <a:rPr kumimoji="1" lang="en-US" altLang="zh-CN" sz="2800" b="0" i="0" u="none" strike="noStrike" kern="1200" cap="none" spc="0" normalizeH="0" baseline="0" noProof="0" dirty="0">
                <a:ln>
                  <a:noFill/>
                </a:ln>
                <a:solidFill>
                  <a:prstClr val="black"/>
                </a:solidFill>
                <a:effectLst/>
                <a:uLnTx/>
                <a:uFillTx/>
                <a:latin typeface="等线" panose="020F0502020204030204"/>
                <a:cs typeface="+mn-cs"/>
              </a:rPr>
              <a:t> homepage, the packet from “3.85.33.21”can be captured.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cs typeface="+mn-cs"/>
              </a:rPr>
              <a:t>It also means the VPN connection success.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1" lang="en-US" altLang="zh-CN" sz="2800" b="0" i="0" u="none" strike="noStrike" kern="1200" cap="none" spc="0" normalizeH="0" baseline="0" noProof="0" dirty="0">
                <a:ln>
                  <a:noFill/>
                </a:ln>
                <a:solidFill>
                  <a:prstClr val="black"/>
                </a:solidFill>
                <a:effectLst/>
                <a:uLnTx/>
                <a:uFillTx/>
                <a:latin typeface="等线" panose="020F0502020204030204"/>
                <a:cs typeface="+mn-cs"/>
              </a:rPr>
              <a:t>For now over 60000 packet has been captured. And 3245 (5.2%) of them related to VPN server.</a:t>
            </a:r>
          </a:p>
        </p:txBody>
      </p:sp>
      <p:pic>
        <p:nvPicPr>
          <p:cNvPr id="9" name="Picture 8" descr="A screenshot of a computer&#10;&#10;Description automatically generated">
            <a:extLst>
              <a:ext uri="{FF2B5EF4-FFF2-40B4-BE49-F238E27FC236}">
                <a16:creationId xmlns:a16="http://schemas.microsoft.com/office/drawing/2014/main" id="{060AB868-0D9A-134E-BBB5-8E0FF7E44B7C}"/>
              </a:ext>
            </a:extLst>
          </p:cNvPr>
          <p:cNvPicPr>
            <a:picLocks noChangeAspect="1"/>
          </p:cNvPicPr>
          <p:nvPr/>
        </p:nvPicPr>
        <p:blipFill>
          <a:blip r:embed="rId3"/>
          <a:stretch>
            <a:fillRect/>
          </a:stretch>
        </p:blipFill>
        <p:spPr>
          <a:xfrm>
            <a:off x="147631" y="1061883"/>
            <a:ext cx="7659182" cy="560077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2262EC39-5AC8-3D4D-BC91-1FF3943CBDC5}"/>
              </a:ext>
            </a:extLst>
          </p:cNvPr>
          <p:cNvPicPr>
            <a:picLocks noChangeAspect="1"/>
          </p:cNvPicPr>
          <p:nvPr/>
        </p:nvPicPr>
        <p:blipFill rotWithShape="1">
          <a:blip r:embed="rId3"/>
          <a:srcRect l="52879" t="90143" r="27792" b="7088"/>
          <a:stretch/>
        </p:blipFill>
        <p:spPr>
          <a:xfrm>
            <a:off x="1831652" y="4820356"/>
            <a:ext cx="4094748" cy="428978"/>
          </a:xfrm>
          <a:prstGeom prst="roundRect">
            <a:avLst/>
          </a:prstGeom>
          <a:ln w="31750">
            <a:solidFill>
              <a:schemeClr val="bg1"/>
            </a:solidFill>
          </a:ln>
        </p:spPr>
      </p:pic>
      <p:sp>
        <p:nvSpPr>
          <p:cNvPr id="6" name="TextBox 5"/>
          <p:cNvSpPr txBox="1"/>
          <p:nvPr/>
        </p:nvSpPr>
        <p:spPr>
          <a:xfrm>
            <a:off x="147631" y="6184490"/>
            <a:ext cx="490840" cy="400110"/>
          </a:xfrm>
          <a:prstGeom prst="rect">
            <a:avLst/>
          </a:prstGeom>
          <a:noFill/>
        </p:spPr>
        <p:txBody>
          <a:bodyPr wrap="none" rtlCol="0">
            <a:spAutoFit/>
          </a:bodyPr>
          <a:lstStyle/>
          <a:p>
            <a:r>
              <a:rPr lang="en-US" sz="2000" dirty="0" smtClean="0">
                <a:solidFill>
                  <a:srgbClr val="FFFF00"/>
                </a:solidFill>
              </a:rPr>
              <a:t>(B)</a:t>
            </a:r>
            <a:endParaRPr lang="en-US" sz="2000" dirty="0">
              <a:solidFill>
                <a:srgbClr val="FFFF00"/>
              </a:solidFill>
            </a:endParaRPr>
          </a:p>
        </p:txBody>
      </p:sp>
    </p:spTree>
    <p:extLst>
      <p:ext uri="{BB962C8B-B14F-4D97-AF65-F5344CB8AC3E}">
        <p14:creationId xmlns:p14="http://schemas.microsoft.com/office/powerpoint/2010/main" val="12994836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F20D0-AB46-48CA-B951-E2934E374E4C}"/>
              </a:ext>
            </a:extLst>
          </p:cNvPr>
          <p:cNvSpPr>
            <a:spLocks noGrp="1"/>
          </p:cNvSpPr>
          <p:nvPr>
            <p:ph type="title"/>
          </p:nvPr>
        </p:nvSpPr>
        <p:spPr/>
        <p:txBody>
          <a:bodyPr>
            <a:normAutofit/>
          </a:bodyPr>
          <a:lstStyle/>
          <a:p>
            <a:r>
              <a:rPr lang="en-US" sz="4000" dirty="0">
                <a:solidFill>
                  <a:srgbClr val="00B0F0"/>
                </a:solidFill>
                <a:latin typeface="Arial Black" panose="020B0A04020102020204" pitchFamily="34" charset="0"/>
                <a:ea typeface="等线 Light"/>
              </a:rPr>
              <a:t>ID database</a:t>
            </a:r>
            <a:endParaRPr lang="en-US" sz="4000" dirty="0">
              <a:solidFill>
                <a:srgbClr val="00B0F0"/>
              </a:solidFill>
              <a:latin typeface="Arial Black" panose="020B0A04020102020204" pitchFamily="34" charset="0"/>
            </a:endParaRPr>
          </a:p>
        </p:txBody>
      </p:sp>
      <p:sp>
        <p:nvSpPr>
          <p:cNvPr id="3" name="Content Placeholder 2">
            <a:extLst>
              <a:ext uri="{FF2B5EF4-FFF2-40B4-BE49-F238E27FC236}">
                <a16:creationId xmlns:a16="http://schemas.microsoft.com/office/drawing/2014/main" id="{D73C7E36-BC22-4879-9EBB-698C748ED7F8}"/>
              </a:ext>
            </a:extLst>
          </p:cNvPr>
          <p:cNvSpPr>
            <a:spLocks noGrp="1"/>
          </p:cNvSpPr>
          <p:nvPr>
            <p:ph idx="1"/>
          </p:nvPr>
        </p:nvSpPr>
        <p:spPr/>
        <p:txBody>
          <a:bodyPr vert="horz" lIns="91440" tIns="45720" rIns="91440" bIns="45720" rtlCol="0" anchor="t">
            <a:normAutofit/>
          </a:bodyPr>
          <a:lstStyle/>
          <a:p>
            <a:pPr marL="0" indent="0">
              <a:buNone/>
            </a:pPr>
            <a:r>
              <a:rPr lang="en-US" dirty="0">
                <a:ea typeface="等线"/>
              </a:rPr>
              <a:t>We provide </a:t>
            </a:r>
            <a:r>
              <a:rPr lang="en-US" dirty="0" smtClean="0">
                <a:ea typeface="等线"/>
              </a:rPr>
              <a:t>users </a:t>
            </a:r>
            <a:r>
              <a:rPr lang="en-US" dirty="0">
                <a:ea typeface="等线"/>
              </a:rPr>
              <a:t>multiple IP addresses and maintain a database</a:t>
            </a:r>
          </a:p>
        </p:txBody>
      </p:sp>
      <p:pic>
        <p:nvPicPr>
          <p:cNvPr id="4" name="Picture 4" descr="A screenshot of a computer&#10;&#10;Description automatically generated">
            <a:extLst>
              <a:ext uri="{FF2B5EF4-FFF2-40B4-BE49-F238E27FC236}">
                <a16:creationId xmlns:a16="http://schemas.microsoft.com/office/drawing/2014/main" id="{FAF4E505-9A10-45A8-8F99-600EE26E4ED6}"/>
              </a:ext>
            </a:extLst>
          </p:cNvPr>
          <p:cNvPicPr>
            <a:picLocks noChangeAspect="1"/>
          </p:cNvPicPr>
          <p:nvPr/>
        </p:nvPicPr>
        <p:blipFill>
          <a:blip r:embed="rId3"/>
          <a:stretch>
            <a:fillRect/>
          </a:stretch>
        </p:blipFill>
        <p:spPr>
          <a:xfrm>
            <a:off x="903514" y="3471990"/>
            <a:ext cx="4365170" cy="2385078"/>
          </a:xfrm>
          <a:prstGeom prst="rect">
            <a:avLst/>
          </a:prstGeom>
        </p:spPr>
      </p:pic>
      <p:sp>
        <p:nvSpPr>
          <p:cNvPr id="5" name="TextBox 4">
            <a:extLst>
              <a:ext uri="{FF2B5EF4-FFF2-40B4-BE49-F238E27FC236}">
                <a16:creationId xmlns:a16="http://schemas.microsoft.com/office/drawing/2014/main" id="{41C9262F-A140-4511-9458-C31877D78EF8}"/>
              </a:ext>
            </a:extLst>
          </p:cNvPr>
          <p:cNvSpPr txBox="1"/>
          <p:nvPr/>
        </p:nvSpPr>
        <p:spPr>
          <a:xfrm>
            <a:off x="1632857" y="269965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t>Before connecting</a:t>
            </a:r>
          </a:p>
        </p:txBody>
      </p:sp>
      <p:pic>
        <p:nvPicPr>
          <p:cNvPr id="6" name="Picture 6" descr="A close up of a keyboard&#10;&#10;Description automatically generated">
            <a:extLst>
              <a:ext uri="{FF2B5EF4-FFF2-40B4-BE49-F238E27FC236}">
                <a16:creationId xmlns:a16="http://schemas.microsoft.com/office/drawing/2014/main" id="{5D53A403-4A54-46E8-A35D-2B695C9053BF}"/>
              </a:ext>
            </a:extLst>
          </p:cNvPr>
          <p:cNvPicPr>
            <a:picLocks noChangeAspect="1"/>
          </p:cNvPicPr>
          <p:nvPr/>
        </p:nvPicPr>
        <p:blipFill>
          <a:blip r:embed="rId4"/>
          <a:stretch>
            <a:fillRect/>
          </a:stretch>
        </p:blipFill>
        <p:spPr>
          <a:xfrm>
            <a:off x="6912427" y="3471965"/>
            <a:ext cx="4354285" cy="2385128"/>
          </a:xfrm>
          <a:prstGeom prst="rect">
            <a:avLst/>
          </a:prstGeom>
        </p:spPr>
      </p:pic>
      <p:sp>
        <p:nvSpPr>
          <p:cNvPr id="7" name="TextBox 6">
            <a:extLst>
              <a:ext uri="{FF2B5EF4-FFF2-40B4-BE49-F238E27FC236}">
                <a16:creationId xmlns:a16="http://schemas.microsoft.com/office/drawing/2014/main" id="{4DDE4FFB-4A4F-4A4B-BECB-926C3DA88B71}"/>
              </a:ext>
            </a:extLst>
          </p:cNvPr>
          <p:cNvSpPr txBox="1"/>
          <p:nvPr/>
        </p:nvSpPr>
        <p:spPr>
          <a:xfrm>
            <a:off x="7719332" y="270101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等线" panose="020F0502020204030204"/>
                <a:ea typeface="等线"/>
                <a:cs typeface="+mn-cs"/>
              </a:rPr>
              <a:t>After connecting</a:t>
            </a:r>
          </a:p>
        </p:txBody>
      </p:sp>
      <p:sp>
        <p:nvSpPr>
          <p:cNvPr id="8" name="Rectangle: Rounded Corners 7">
            <a:extLst>
              <a:ext uri="{FF2B5EF4-FFF2-40B4-BE49-F238E27FC236}">
                <a16:creationId xmlns:a16="http://schemas.microsoft.com/office/drawing/2014/main" id="{F26CB4B8-43FD-41C2-BA76-52940F2FE334}"/>
              </a:ext>
            </a:extLst>
          </p:cNvPr>
          <p:cNvSpPr/>
          <p:nvPr/>
        </p:nvSpPr>
        <p:spPr>
          <a:xfrm>
            <a:off x="9886949" y="4335236"/>
            <a:ext cx="664028" cy="1959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9" name="Rectangle: Rounded Corners 8">
            <a:extLst>
              <a:ext uri="{FF2B5EF4-FFF2-40B4-BE49-F238E27FC236}">
                <a16:creationId xmlns:a16="http://schemas.microsoft.com/office/drawing/2014/main" id="{E5F6C8F9-CECA-491D-A4F1-EEEDF69DE260}"/>
              </a:ext>
            </a:extLst>
          </p:cNvPr>
          <p:cNvSpPr/>
          <p:nvPr/>
        </p:nvSpPr>
        <p:spPr>
          <a:xfrm>
            <a:off x="3943349" y="4335236"/>
            <a:ext cx="664028" cy="19594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等线" panose="020F0502020204030204"/>
              <a:ea typeface="+mn-ea"/>
              <a:cs typeface="+mn-cs"/>
            </a:endParaRPr>
          </a:p>
        </p:txBody>
      </p:sp>
      <p:sp>
        <p:nvSpPr>
          <p:cNvPr id="10" name="TextBox 9">
            <a:extLst>
              <a:ext uri="{FF2B5EF4-FFF2-40B4-BE49-F238E27FC236}">
                <a16:creationId xmlns:a16="http://schemas.microsoft.com/office/drawing/2014/main" id="{076863B1-E68F-45F3-AD8F-022F34721B53}"/>
              </a:ext>
            </a:extLst>
          </p:cNvPr>
          <p:cNvSpPr txBox="1"/>
          <p:nvPr/>
        </p:nvSpPr>
        <p:spPr>
          <a:xfrm>
            <a:off x="2779939" y="6165396"/>
            <a:ext cx="827314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等线" panose="020F0502020204030204"/>
                <a:ea typeface="+mn-ea"/>
                <a:cs typeface="+mn-cs"/>
              </a:rPr>
              <a:t>Users can retrieve this table and choose IP according to the ID</a:t>
            </a:r>
          </a:p>
        </p:txBody>
      </p:sp>
      <p:cxnSp>
        <p:nvCxnSpPr>
          <p:cNvPr id="12" name="Straight Connector 11"/>
          <p:cNvCxnSpPr/>
          <p:nvPr/>
        </p:nvCxnSpPr>
        <p:spPr>
          <a:xfrm>
            <a:off x="2389414" y="4488845"/>
            <a:ext cx="990600" cy="8467"/>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301113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automatically generated">
            <a:extLst>
              <a:ext uri="{FF2B5EF4-FFF2-40B4-BE49-F238E27FC236}">
                <a16:creationId xmlns:a16="http://schemas.microsoft.com/office/drawing/2014/main" id="{A8E790E2-8877-454B-9468-40E77C4AB482}"/>
              </a:ext>
            </a:extLst>
          </p:cNvPr>
          <p:cNvPicPr>
            <a:picLocks noChangeAspect="1"/>
          </p:cNvPicPr>
          <p:nvPr/>
        </p:nvPicPr>
        <p:blipFill>
          <a:blip r:embed="rId3"/>
          <a:stretch>
            <a:fillRect/>
          </a:stretch>
        </p:blipFill>
        <p:spPr>
          <a:xfrm>
            <a:off x="185058" y="1452096"/>
            <a:ext cx="11898085" cy="2168552"/>
          </a:xfrm>
          <a:prstGeom prst="rect">
            <a:avLst/>
          </a:prstGeom>
        </p:spPr>
      </p:pic>
    </p:spTree>
    <p:extLst>
      <p:ext uri="{BB962C8B-B14F-4D97-AF65-F5344CB8AC3E}">
        <p14:creationId xmlns:p14="http://schemas.microsoft.com/office/powerpoint/2010/main" val="591872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Task Distribution </a:t>
            </a:r>
          </a:p>
        </p:txBody>
      </p:sp>
      <p:sp>
        <p:nvSpPr>
          <p:cNvPr id="3" name="Content Placeholder 2"/>
          <p:cNvSpPr>
            <a:spLocks noGrp="1"/>
          </p:cNvSpPr>
          <p:nvPr>
            <p:ph idx="1"/>
          </p:nvPr>
        </p:nvSpPr>
        <p:spPr>
          <a:xfrm>
            <a:off x="838200" y="1950180"/>
            <a:ext cx="9751540" cy="2547679"/>
          </a:xfrm>
        </p:spPr>
        <p:txBody>
          <a:bodyPr vert="horz" lIns="91440" tIns="45720" rIns="91440" bIns="45720" rtlCol="0" anchor="t">
            <a:normAutofit/>
          </a:bodyPr>
          <a:lstStyle/>
          <a:p>
            <a:pPr marL="0" indent="0">
              <a:buNone/>
            </a:pPr>
            <a:r>
              <a:rPr lang="en-US" altLang="zh-CN" b="1" dirty="0">
                <a:solidFill>
                  <a:schemeClr val="accent1">
                    <a:lumMod val="75000"/>
                  </a:schemeClr>
                </a:solidFill>
                <a:ea typeface="等线"/>
              </a:rPr>
              <a:t>1. Coding Interface and deploy on AWS</a:t>
            </a:r>
            <a:r>
              <a:rPr lang="zh-CN" altLang="en-US">
                <a:solidFill>
                  <a:schemeClr val="accent1">
                    <a:lumMod val="75000"/>
                  </a:schemeClr>
                </a:solidFill>
                <a:ea typeface="等线"/>
              </a:rPr>
              <a:t>：</a:t>
            </a:r>
            <a:r>
              <a:rPr lang="en-US" altLang="zh-CN" dirty="0" err="1">
                <a:solidFill>
                  <a:schemeClr val="accent1">
                    <a:lumMod val="75000"/>
                  </a:schemeClr>
                </a:solidFill>
                <a:ea typeface="等线"/>
              </a:rPr>
              <a:t>Yixin</a:t>
            </a:r>
            <a:r>
              <a:rPr lang="en-US" altLang="zh-CN" dirty="0">
                <a:solidFill>
                  <a:schemeClr val="accent1">
                    <a:lumMod val="75000"/>
                  </a:schemeClr>
                </a:solidFill>
                <a:ea typeface="等线"/>
              </a:rPr>
              <a:t> Zhang</a:t>
            </a:r>
          </a:p>
          <a:p>
            <a:pPr marL="0" indent="0">
              <a:buNone/>
            </a:pPr>
            <a:r>
              <a:rPr lang="en-US" altLang="zh-CN" b="1" dirty="0">
                <a:solidFill>
                  <a:schemeClr val="accent1">
                    <a:lumMod val="75000"/>
                  </a:schemeClr>
                </a:solidFill>
              </a:rPr>
              <a:t>2. VPN connection and Coding</a:t>
            </a:r>
            <a:r>
              <a:rPr lang="en-US" altLang="zh-CN" dirty="0">
                <a:solidFill>
                  <a:schemeClr val="accent1">
                    <a:lumMod val="75000"/>
                  </a:schemeClr>
                </a:solidFill>
              </a:rPr>
              <a:t>: Yiqing Wang, Zhiying Lu</a:t>
            </a:r>
          </a:p>
          <a:p>
            <a:pPr marL="0" indent="0">
              <a:buNone/>
            </a:pPr>
            <a:r>
              <a:rPr lang="en-US" b="1" dirty="0">
                <a:solidFill>
                  <a:schemeClr val="accent1">
                    <a:lumMod val="75000"/>
                  </a:schemeClr>
                </a:solidFill>
              </a:rPr>
              <a:t>3. Report</a:t>
            </a:r>
            <a:r>
              <a:rPr lang="en-US" dirty="0">
                <a:solidFill>
                  <a:schemeClr val="accent1">
                    <a:lumMod val="75000"/>
                  </a:schemeClr>
                </a:solidFill>
              </a:rPr>
              <a:t>: Rachel Hixson, </a:t>
            </a:r>
            <a:r>
              <a:rPr lang="en-US" dirty="0" err="1">
                <a:solidFill>
                  <a:schemeClr val="accent1">
                    <a:lumMod val="75000"/>
                  </a:schemeClr>
                </a:solidFill>
              </a:rPr>
              <a:t>Fengyuan</a:t>
            </a:r>
            <a:r>
              <a:rPr lang="en-US" dirty="0">
                <a:solidFill>
                  <a:schemeClr val="accent1">
                    <a:lumMod val="75000"/>
                  </a:schemeClr>
                </a:solidFill>
              </a:rPr>
              <a:t> Huang</a:t>
            </a:r>
            <a:endParaRPr lang="en-US" dirty="0">
              <a:solidFill>
                <a:schemeClr val="accent1">
                  <a:lumMod val="75000"/>
                </a:schemeClr>
              </a:solidFill>
              <a:cs typeface="Calibri"/>
            </a:endParaRPr>
          </a:p>
          <a:p>
            <a:pPr marL="0" indent="0">
              <a:buNone/>
            </a:pPr>
            <a:r>
              <a:rPr lang="en-US" b="1" dirty="0">
                <a:solidFill>
                  <a:schemeClr val="accent1">
                    <a:lumMod val="75000"/>
                  </a:schemeClr>
                </a:solidFill>
              </a:rPr>
              <a:t>4. Presentation</a:t>
            </a:r>
            <a:r>
              <a:rPr lang="en-US" dirty="0">
                <a:solidFill>
                  <a:schemeClr val="accent1">
                    <a:lumMod val="75000"/>
                  </a:schemeClr>
                </a:solidFill>
              </a:rPr>
              <a:t>: </a:t>
            </a:r>
            <a:r>
              <a:rPr lang="en-US" dirty="0" err="1">
                <a:solidFill>
                  <a:schemeClr val="accent1">
                    <a:lumMod val="75000"/>
                  </a:schemeClr>
                </a:solidFill>
              </a:rPr>
              <a:t>Zhiying</a:t>
            </a:r>
            <a:r>
              <a:rPr lang="en-US" dirty="0">
                <a:solidFill>
                  <a:schemeClr val="accent1">
                    <a:lumMod val="75000"/>
                  </a:schemeClr>
                </a:solidFill>
              </a:rPr>
              <a:t> Lu, Rachel Hixson</a:t>
            </a:r>
            <a:endParaRPr lang="en-US" dirty="0">
              <a:solidFill>
                <a:schemeClr val="accent1">
                  <a:lumMod val="75000"/>
                </a:schemeClr>
              </a:solidFill>
              <a:cs typeface="Calibri"/>
            </a:endParaRPr>
          </a:p>
          <a:p>
            <a:endParaRPr lang="en-US" dirty="0"/>
          </a:p>
          <a:p>
            <a:endParaRPr lang="en-US" dirty="0"/>
          </a:p>
        </p:txBody>
      </p:sp>
      <p:sp>
        <p:nvSpPr>
          <p:cNvPr id="4" name="TextBox 3"/>
          <p:cNvSpPr txBox="1"/>
          <p:nvPr/>
        </p:nvSpPr>
        <p:spPr>
          <a:xfrm>
            <a:off x="838200" y="4258616"/>
            <a:ext cx="11025326" cy="1661993"/>
          </a:xfrm>
          <a:prstGeom prst="rect">
            <a:avLst/>
          </a:prstGeom>
          <a:noFill/>
        </p:spPr>
        <p:txBody>
          <a:bodyPr wrap="none" rtlCol="0" anchor="t">
            <a:spAutoFit/>
          </a:bodyPr>
          <a:lstStyle/>
          <a:p>
            <a:r>
              <a:rPr lang="en-US" sz="2800" b="1" dirty="0">
                <a:solidFill>
                  <a:schemeClr val="accent1">
                    <a:lumMod val="75000"/>
                  </a:schemeClr>
                </a:solidFill>
              </a:rPr>
              <a:t>Supplementary:</a:t>
            </a:r>
          </a:p>
          <a:p>
            <a:r>
              <a:rPr lang="en-US" sz="2800" dirty="0">
                <a:solidFill>
                  <a:schemeClr val="accent1">
                    <a:lumMod val="75000"/>
                  </a:schemeClr>
                </a:solidFill>
              </a:rPr>
              <a:t>  1. Everyone contributes to the post-revision for Presentation and report</a:t>
            </a:r>
          </a:p>
          <a:p>
            <a:r>
              <a:rPr lang="en-US" sz="2800" dirty="0">
                <a:solidFill>
                  <a:schemeClr val="accent1">
                    <a:lumMod val="75000"/>
                  </a:schemeClr>
                </a:solidFill>
              </a:rPr>
              <a:t>  2. Everyone shared their ideas on building the VPN </a:t>
            </a:r>
            <a:endParaRPr lang="en-US" sz="2800" dirty="0">
              <a:solidFill>
                <a:schemeClr val="accent1">
                  <a:lumMod val="75000"/>
                </a:schemeClr>
              </a:solidFill>
              <a:cs typeface="Calibri"/>
            </a:endParaRPr>
          </a:p>
          <a:p>
            <a:endParaRPr lang="en-US" dirty="0"/>
          </a:p>
        </p:txBody>
      </p:sp>
    </p:spTree>
    <p:extLst>
      <p:ext uri="{BB962C8B-B14F-4D97-AF65-F5344CB8AC3E}">
        <p14:creationId xmlns:p14="http://schemas.microsoft.com/office/powerpoint/2010/main" val="38829667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7748" y="-178102"/>
            <a:ext cx="10515600" cy="1325563"/>
          </a:xfrm>
        </p:spPr>
        <p:txBody>
          <a:bodyPr/>
          <a:lstStyle/>
          <a:p>
            <a:pPr algn="ctr"/>
            <a:r>
              <a:rPr lang="en-US" b="1" dirty="0">
                <a:solidFill>
                  <a:srgbClr val="0070C0"/>
                </a:solidFill>
              </a:rPr>
              <a:t>Main Ideas of This Project</a:t>
            </a:r>
          </a:p>
        </p:txBody>
      </p:sp>
      <p:sp>
        <p:nvSpPr>
          <p:cNvPr id="3" name="Content Placeholder 2"/>
          <p:cNvSpPr>
            <a:spLocks noGrp="1"/>
          </p:cNvSpPr>
          <p:nvPr>
            <p:ph idx="1"/>
          </p:nvPr>
        </p:nvSpPr>
        <p:spPr>
          <a:xfrm>
            <a:off x="734934" y="1347272"/>
            <a:ext cx="10515600" cy="652104"/>
          </a:xfrm>
        </p:spPr>
        <p:txBody>
          <a:bodyPr vert="horz" lIns="91440" tIns="45720" rIns="91440" bIns="45720" rtlCol="0" anchor="t">
            <a:normAutofit/>
          </a:bodyPr>
          <a:lstStyle/>
          <a:p>
            <a:r>
              <a:rPr lang="en-US" dirty="0">
                <a:solidFill>
                  <a:schemeClr val="accent1">
                    <a:lumMod val="75000"/>
                  </a:schemeClr>
                </a:solidFill>
              </a:rPr>
              <a:t>What is VPN?</a:t>
            </a:r>
          </a:p>
        </p:txBody>
      </p:sp>
      <p:sp>
        <p:nvSpPr>
          <p:cNvPr id="5" name="Content Placeholder 2"/>
          <p:cNvSpPr txBox="1">
            <a:spLocks/>
          </p:cNvSpPr>
          <p:nvPr/>
        </p:nvSpPr>
        <p:spPr>
          <a:xfrm>
            <a:off x="734934" y="2578728"/>
            <a:ext cx="10515600" cy="6521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75000"/>
                  </a:schemeClr>
                </a:solidFill>
              </a:rPr>
              <a:t>Why Use VPN?</a:t>
            </a:r>
          </a:p>
        </p:txBody>
      </p:sp>
      <p:sp>
        <p:nvSpPr>
          <p:cNvPr id="7" name="Content Placeholder 2"/>
          <p:cNvSpPr txBox="1">
            <a:spLocks/>
          </p:cNvSpPr>
          <p:nvPr/>
        </p:nvSpPr>
        <p:spPr>
          <a:xfrm>
            <a:off x="800282" y="4393401"/>
            <a:ext cx="10515600" cy="6521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accent1">
                    <a:lumMod val="75000"/>
                  </a:schemeClr>
                </a:solidFill>
              </a:rPr>
              <a:t>Our VPN-</a:t>
            </a:r>
          </a:p>
        </p:txBody>
      </p:sp>
      <p:sp>
        <p:nvSpPr>
          <p:cNvPr id="9" name="Oval 8"/>
          <p:cNvSpPr/>
          <p:nvPr/>
        </p:nvSpPr>
        <p:spPr>
          <a:xfrm>
            <a:off x="6285521" y="1205779"/>
            <a:ext cx="1277165" cy="7770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C </a:t>
            </a:r>
          </a:p>
          <a:p>
            <a:pPr algn="ctr"/>
            <a:r>
              <a:rPr lang="en-US" dirty="0"/>
              <a:t>user</a:t>
            </a:r>
          </a:p>
        </p:txBody>
      </p:sp>
      <p:sp>
        <p:nvSpPr>
          <p:cNvPr id="10" name="Oval 9"/>
          <p:cNvSpPr/>
          <p:nvPr/>
        </p:nvSpPr>
        <p:spPr>
          <a:xfrm>
            <a:off x="10527467" y="1267582"/>
            <a:ext cx="1446583" cy="77702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a:t>
            </a:r>
          </a:p>
          <a:p>
            <a:pPr algn="ctr"/>
            <a:r>
              <a:rPr lang="en-US" dirty="0"/>
              <a:t>Server</a:t>
            </a:r>
          </a:p>
        </p:txBody>
      </p:sp>
      <p:sp>
        <p:nvSpPr>
          <p:cNvPr id="13" name="Block Arc 12"/>
          <p:cNvSpPr/>
          <p:nvPr/>
        </p:nvSpPr>
        <p:spPr>
          <a:xfrm rot="10800000">
            <a:off x="6843466" y="1318385"/>
            <a:ext cx="4339751" cy="1220880"/>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7" name="Straight Arrow Connector 16"/>
          <p:cNvCxnSpPr/>
          <p:nvPr/>
        </p:nvCxnSpPr>
        <p:spPr>
          <a:xfrm>
            <a:off x="7638521" y="1641076"/>
            <a:ext cx="2828005" cy="0"/>
          </a:xfrm>
          <a:prstGeom prst="straightConnector1">
            <a:avLst/>
          </a:prstGeom>
          <a:ln w="34925">
            <a:prstDash val="dash"/>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910551" y="1797666"/>
            <a:ext cx="2228520" cy="1034333"/>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Virtual Server on cloud</a:t>
            </a:r>
          </a:p>
          <a:p>
            <a:pPr algn="ctr"/>
            <a:r>
              <a:rPr lang="en-US" dirty="0"/>
              <a:t>B</a:t>
            </a:r>
          </a:p>
        </p:txBody>
      </p:sp>
      <p:grpSp>
        <p:nvGrpSpPr>
          <p:cNvPr id="54" name="Group 53"/>
          <p:cNvGrpSpPr/>
          <p:nvPr/>
        </p:nvGrpSpPr>
        <p:grpSpPr>
          <a:xfrm>
            <a:off x="3415451" y="1214984"/>
            <a:ext cx="2670773" cy="1204309"/>
            <a:chOff x="1454543" y="1763406"/>
            <a:chExt cx="2670773" cy="1204309"/>
          </a:xfrm>
        </p:grpSpPr>
        <p:pic>
          <p:nvPicPr>
            <p:cNvPr id="20" name="Picture 19"/>
            <p:cNvPicPr>
              <a:picLocks noChangeAspect="1"/>
            </p:cNvPicPr>
            <p:nvPr/>
          </p:nvPicPr>
          <p:blipFill>
            <a:blip r:embed="rId3"/>
            <a:stretch>
              <a:fillRect/>
            </a:stretch>
          </p:blipFill>
          <p:spPr>
            <a:xfrm>
              <a:off x="1454543" y="1763406"/>
              <a:ext cx="2642631" cy="1204309"/>
            </a:xfrm>
            <a:prstGeom prst="rect">
              <a:avLst/>
            </a:prstGeom>
          </p:spPr>
        </p:pic>
        <p:sp>
          <p:nvSpPr>
            <p:cNvPr id="22" name="Cloud 21"/>
            <p:cNvSpPr/>
            <p:nvPr/>
          </p:nvSpPr>
          <p:spPr>
            <a:xfrm>
              <a:off x="2756838" y="2466052"/>
              <a:ext cx="1368478" cy="4727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t>We are anonymous</a:t>
              </a:r>
              <a:endParaRPr lang="en-US" sz="1100" dirty="0"/>
            </a:p>
          </p:txBody>
        </p:sp>
      </p:grpSp>
      <p:sp>
        <p:nvSpPr>
          <p:cNvPr id="23" name="TextBox 22"/>
          <p:cNvSpPr txBox="1"/>
          <p:nvPr/>
        </p:nvSpPr>
        <p:spPr>
          <a:xfrm>
            <a:off x="999157" y="3705582"/>
            <a:ext cx="6121676" cy="369332"/>
          </a:xfrm>
          <a:prstGeom prst="rect">
            <a:avLst/>
          </a:prstGeom>
          <a:noFill/>
        </p:spPr>
        <p:txBody>
          <a:bodyPr wrap="none" rtlCol="0" anchor="t">
            <a:spAutoFit/>
          </a:bodyPr>
          <a:lstStyle/>
          <a:p>
            <a:r>
              <a:rPr lang="en-US" b="1" dirty="0"/>
              <a:t>Scenario </a:t>
            </a:r>
            <a:r>
              <a:rPr lang="en-US" b="1" dirty="0" smtClean="0"/>
              <a:t>2: </a:t>
            </a:r>
            <a:r>
              <a:rPr lang="en-US" altLang="zh-CN" dirty="0" smtClean="0">
                <a:ea typeface="等线"/>
              </a:rPr>
              <a:t>Teleport, travel </a:t>
            </a:r>
            <a:r>
              <a:rPr lang="en-US" altLang="zh-CN" dirty="0">
                <a:ea typeface="等线"/>
              </a:rPr>
              <a:t>to a private internet, such UAB VPN</a:t>
            </a:r>
            <a:endParaRPr lang="en-US" dirty="0">
              <a:ea typeface="等线"/>
            </a:endParaRPr>
          </a:p>
        </p:txBody>
      </p:sp>
      <p:sp>
        <p:nvSpPr>
          <p:cNvPr id="24" name="TextBox 23"/>
          <p:cNvSpPr txBox="1"/>
          <p:nvPr/>
        </p:nvSpPr>
        <p:spPr>
          <a:xfrm>
            <a:off x="999157" y="3419204"/>
            <a:ext cx="6420219" cy="369332"/>
          </a:xfrm>
          <a:prstGeom prst="rect">
            <a:avLst/>
          </a:prstGeom>
          <a:noFill/>
        </p:spPr>
        <p:txBody>
          <a:bodyPr wrap="none" rtlCol="0" anchor="t">
            <a:spAutoFit/>
          </a:bodyPr>
          <a:lstStyle/>
          <a:p>
            <a:r>
              <a:rPr lang="en-US" b="1" dirty="0" smtClean="0"/>
              <a:t>Scenario 1: </a:t>
            </a:r>
            <a:r>
              <a:rPr lang="en-US" dirty="0" smtClean="0"/>
              <a:t>Privacy </a:t>
            </a:r>
            <a:r>
              <a:rPr lang="en-US" dirty="0"/>
              <a:t>and </a:t>
            </a:r>
            <a:r>
              <a:rPr lang="en-US" dirty="0" smtClean="0"/>
              <a:t>Security, in </a:t>
            </a:r>
            <a:r>
              <a:rPr lang="en-US" dirty="0"/>
              <a:t>a public or unsecured network</a:t>
            </a:r>
          </a:p>
        </p:txBody>
      </p:sp>
      <p:sp>
        <p:nvSpPr>
          <p:cNvPr id="25" name="Rectangle 24"/>
          <p:cNvSpPr/>
          <p:nvPr/>
        </p:nvSpPr>
        <p:spPr>
          <a:xfrm>
            <a:off x="2439017" y="4417644"/>
            <a:ext cx="6341672" cy="400110"/>
          </a:xfrm>
          <a:prstGeom prst="rect">
            <a:avLst/>
          </a:prstGeom>
        </p:spPr>
        <p:txBody>
          <a:bodyPr wrap="none" anchor="t">
            <a:spAutoFit/>
          </a:bodyPr>
          <a:lstStyle/>
          <a:p>
            <a:r>
              <a:rPr lang="en-US" sz="2000" dirty="0"/>
              <a:t>Surfing the internet without worrying about loss of privacy </a:t>
            </a:r>
          </a:p>
        </p:txBody>
      </p:sp>
      <p:sp>
        <p:nvSpPr>
          <p:cNvPr id="27" name="Rectangle 26"/>
          <p:cNvSpPr/>
          <p:nvPr/>
        </p:nvSpPr>
        <p:spPr>
          <a:xfrm>
            <a:off x="999157" y="5033643"/>
            <a:ext cx="1439282" cy="556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User Device</a:t>
            </a:r>
          </a:p>
        </p:txBody>
      </p:sp>
      <p:sp>
        <p:nvSpPr>
          <p:cNvPr id="29" name="Rectangle 28"/>
          <p:cNvSpPr/>
          <p:nvPr/>
        </p:nvSpPr>
        <p:spPr>
          <a:xfrm>
            <a:off x="5077252" y="4921622"/>
            <a:ext cx="3260814" cy="10682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EC2 </a:t>
            </a:r>
            <a:r>
              <a:rPr lang="en-US" altLang="zh-CN" dirty="0"/>
              <a:t>Oracle Linux </a:t>
            </a:r>
          </a:p>
          <a:p>
            <a:pPr algn="ctr"/>
            <a:r>
              <a:rPr lang="en-US" altLang="zh-CN" dirty="0"/>
              <a:t>+</a:t>
            </a:r>
          </a:p>
          <a:p>
            <a:pPr algn="ctr"/>
            <a:r>
              <a:rPr lang="en-US" altLang="zh-CN" dirty="0" err="1"/>
              <a:t>Pritunl</a:t>
            </a:r>
            <a:r>
              <a:rPr lang="en-US" altLang="zh-CN" dirty="0"/>
              <a:t> + MongoDB</a:t>
            </a:r>
          </a:p>
        </p:txBody>
      </p:sp>
      <p:sp>
        <p:nvSpPr>
          <p:cNvPr id="30" name="TextBox 29"/>
          <p:cNvSpPr txBox="1"/>
          <p:nvPr/>
        </p:nvSpPr>
        <p:spPr>
          <a:xfrm>
            <a:off x="3821260" y="6214667"/>
            <a:ext cx="583814" cy="369332"/>
          </a:xfrm>
          <a:prstGeom prst="rect">
            <a:avLst/>
          </a:prstGeom>
          <a:noFill/>
        </p:spPr>
        <p:txBody>
          <a:bodyPr wrap="square" rtlCol="0">
            <a:spAutoFit/>
          </a:bodyPr>
          <a:lstStyle/>
          <a:p>
            <a:r>
              <a:rPr lang="en-US" dirty="0"/>
              <a:t>VPN</a:t>
            </a:r>
          </a:p>
        </p:txBody>
      </p:sp>
      <p:sp>
        <p:nvSpPr>
          <p:cNvPr id="31" name="Striped Right Arrow 30"/>
          <p:cNvSpPr/>
          <p:nvPr/>
        </p:nvSpPr>
        <p:spPr>
          <a:xfrm>
            <a:off x="9013342" y="5296614"/>
            <a:ext cx="827903" cy="27802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9899955" y="5153777"/>
            <a:ext cx="1439282" cy="5560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Public Internet</a:t>
            </a:r>
          </a:p>
        </p:txBody>
      </p:sp>
      <p:sp>
        <p:nvSpPr>
          <p:cNvPr id="38" name="TextBox 37"/>
          <p:cNvSpPr txBox="1"/>
          <p:nvPr/>
        </p:nvSpPr>
        <p:spPr>
          <a:xfrm>
            <a:off x="5669165" y="5939971"/>
            <a:ext cx="2635465" cy="369332"/>
          </a:xfrm>
          <a:prstGeom prst="rect">
            <a:avLst/>
          </a:prstGeom>
          <a:noFill/>
        </p:spPr>
        <p:txBody>
          <a:bodyPr wrap="none" rtlCol="0" anchor="t">
            <a:spAutoFit/>
          </a:bodyPr>
          <a:lstStyle/>
          <a:p>
            <a:r>
              <a:rPr lang="en-US" altLang="zh-CN" dirty="0">
                <a:ea typeface="等线"/>
              </a:rPr>
              <a:t>EC2 Virtual Server on AWS</a:t>
            </a:r>
            <a:endParaRPr lang="en-US" dirty="0">
              <a:ea typeface="等线"/>
            </a:endParaRPr>
          </a:p>
        </p:txBody>
      </p:sp>
      <p:sp>
        <p:nvSpPr>
          <p:cNvPr id="47" name="TextBox 46"/>
          <p:cNvSpPr txBox="1"/>
          <p:nvPr/>
        </p:nvSpPr>
        <p:spPr>
          <a:xfrm>
            <a:off x="9925191" y="5918792"/>
            <a:ext cx="141776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EC2 Server IP</a:t>
            </a:r>
          </a:p>
        </p:txBody>
      </p:sp>
      <p:cxnSp>
        <p:nvCxnSpPr>
          <p:cNvPr id="49" name="Straight Connector 48"/>
          <p:cNvCxnSpPr/>
          <p:nvPr/>
        </p:nvCxnSpPr>
        <p:spPr>
          <a:xfrm>
            <a:off x="10650340" y="5658477"/>
            <a:ext cx="0" cy="260315"/>
          </a:xfrm>
          <a:prstGeom prst="line">
            <a:avLst/>
          </a:prstGeom>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12827" y="5574641"/>
            <a:ext cx="846707" cy="369332"/>
          </a:xfrm>
          <a:prstGeom prst="rect">
            <a:avLst/>
          </a:prstGeom>
          <a:noFill/>
        </p:spPr>
        <p:txBody>
          <a:bodyPr wrap="none" rtlCol="0">
            <a:spAutoFit/>
          </a:bodyPr>
          <a:lstStyle/>
          <a:p>
            <a:r>
              <a:rPr lang="en-US" altLang="zh-CN" dirty="0"/>
              <a:t>User</a:t>
            </a:r>
            <a:r>
              <a:rPr lang="en-US" dirty="0"/>
              <a:t> IP</a:t>
            </a:r>
          </a:p>
        </p:txBody>
      </p:sp>
      <p:sp>
        <p:nvSpPr>
          <p:cNvPr id="55" name="Rectangle 54"/>
          <p:cNvSpPr/>
          <p:nvPr/>
        </p:nvSpPr>
        <p:spPr>
          <a:xfrm>
            <a:off x="7035094" y="2031272"/>
            <a:ext cx="877163" cy="369332"/>
          </a:xfrm>
          <a:prstGeom prst="rect">
            <a:avLst/>
          </a:prstGeom>
        </p:spPr>
        <p:txBody>
          <a:bodyPr wrap="none">
            <a:spAutoFit/>
          </a:bodyPr>
          <a:lstStyle/>
          <a:p>
            <a:r>
              <a:rPr lang="en-US" b="1" dirty="0">
                <a:solidFill>
                  <a:srgbClr val="FF0000"/>
                </a:solidFill>
                <a:latin typeface="Roboto-Regular"/>
              </a:rPr>
              <a:t>tunnel</a:t>
            </a:r>
            <a:endParaRPr lang="en-US" b="1" dirty="0">
              <a:solidFill>
                <a:srgbClr val="FF0000"/>
              </a:solidFill>
            </a:endParaRPr>
          </a:p>
        </p:txBody>
      </p:sp>
      <p:cxnSp>
        <p:nvCxnSpPr>
          <p:cNvPr id="61" name="Straight Connector 60"/>
          <p:cNvCxnSpPr/>
          <p:nvPr/>
        </p:nvCxnSpPr>
        <p:spPr>
          <a:xfrm>
            <a:off x="2438439" y="5395195"/>
            <a:ext cx="2624444" cy="0"/>
          </a:xfrm>
          <a:prstGeom prst="line">
            <a:avLst/>
          </a:prstGeom>
          <a:ln w="22225"/>
        </p:spPr>
        <p:style>
          <a:lnRef idx="1">
            <a:schemeClr val="accent1"/>
          </a:lnRef>
          <a:fillRef idx="0">
            <a:schemeClr val="accent1"/>
          </a:fillRef>
          <a:effectRef idx="0">
            <a:schemeClr val="accent1"/>
          </a:effectRef>
          <a:fontRef idx="minor">
            <a:schemeClr val="tx1"/>
          </a:fontRef>
        </p:style>
      </p:cxnSp>
      <p:sp>
        <p:nvSpPr>
          <p:cNvPr id="57" name="Cloud 56"/>
          <p:cNvSpPr/>
          <p:nvPr/>
        </p:nvSpPr>
        <p:spPr>
          <a:xfrm>
            <a:off x="3016163" y="5111108"/>
            <a:ext cx="1638956" cy="518041"/>
          </a:xfrm>
          <a:prstGeom prst="cloud">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Internet</a:t>
            </a:r>
          </a:p>
        </p:txBody>
      </p:sp>
      <p:sp>
        <p:nvSpPr>
          <p:cNvPr id="62" name="Rounded Rectangle 61"/>
          <p:cNvSpPr/>
          <p:nvPr/>
        </p:nvSpPr>
        <p:spPr>
          <a:xfrm>
            <a:off x="800282" y="4793511"/>
            <a:ext cx="8135508" cy="1458004"/>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3" name="Content Placeholder 2"/>
          <p:cNvSpPr txBox="1">
            <a:spLocks/>
          </p:cNvSpPr>
          <p:nvPr/>
        </p:nvSpPr>
        <p:spPr>
          <a:xfrm>
            <a:off x="907748" y="3040274"/>
            <a:ext cx="3263924" cy="6521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smtClean="0">
                <a:solidFill>
                  <a:schemeClr val="accent1">
                    <a:lumMod val="75000"/>
                  </a:schemeClr>
                </a:solidFill>
              </a:rPr>
              <a:t>For individual user</a:t>
            </a:r>
            <a:endParaRPr lang="en-US" sz="2400" dirty="0">
              <a:solidFill>
                <a:schemeClr val="accent1">
                  <a:lumMod val="75000"/>
                </a:schemeClr>
              </a:solidFill>
            </a:endParaRPr>
          </a:p>
        </p:txBody>
      </p:sp>
      <p:sp>
        <p:nvSpPr>
          <p:cNvPr id="34" name="Content Placeholder 2"/>
          <p:cNvSpPr txBox="1">
            <a:spLocks/>
          </p:cNvSpPr>
          <p:nvPr/>
        </p:nvSpPr>
        <p:spPr>
          <a:xfrm>
            <a:off x="7932796" y="3060213"/>
            <a:ext cx="3263924" cy="65210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2400" dirty="0" smtClean="0">
                <a:solidFill>
                  <a:schemeClr val="accent1">
                    <a:lumMod val="75000"/>
                  </a:schemeClr>
                </a:solidFill>
              </a:rPr>
              <a:t>For business user</a:t>
            </a:r>
            <a:endParaRPr lang="en-US" sz="2400" dirty="0">
              <a:solidFill>
                <a:schemeClr val="accent1">
                  <a:lumMod val="75000"/>
                </a:schemeClr>
              </a:solidFill>
            </a:endParaRPr>
          </a:p>
        </p:txBody>
      </p:sp>
      <p:sp>
        <p:nvSpPr>
          <p:cNvPr id="35" name="TextBox 34"/>
          <p:cNvSpPr txBox="1"/>
          <p:nvPr/>
        </p:nvSpPr>
        <p:spPr>
          <a:xfrm>
            <a:off x="8069163" y="3507507"/>
            <a:ext cx="4122837" cy="646331"/>
          </a:xfrm>
          <a:prstGeom prst="rect">
            <a:avLst/>
          </a:prstGeom>
          <a:noFill/>
        </p:spPr>
        <p:txBody>
          <a:bodyPr wrap="square" rtlCol="0" anchor="t">
            <a:spAutoFit/>
          </a:bodyPr>
          <a:lstStyle/>
          <a:p>
            <a:r>
              <a:rPr lang="en-US" b="1" dirty="0"/>
              <a:t>Scenario </a:t>
            </a:r>
            <a:r>
              <a:rPr lang="en-US" b="1" dirty="0" smtClean="0"/>
              <a:t>3 : </a:t>
            </a:r>
            <a:r>
              <a:rPr lang="en-US" dirty="0" smtClean="0"/>
              <a:t>Connect different office remotely  </a:t>
            </a:r>
            <a:endParaRPr lang="en-US" dirty="0"/>
          </a:p>
        </p:txBody>
      </p:sp>
    </p:spTree>
    <p:extLst>
      <p:ext uri="{BB962C8B-B14F-4D97-AF65-F5344CB8AC3E}">
        <p14:creationId xmlns:p14="http://schemas.microsoft.com/office/powerpoint/2010/main" val="102467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806" y="1551149"/>
            <a:ext cx="7680785" cy="4171288"/>
          </a:xfrm>
          <a:prstGeom prst="rect">
            <a:avLst/>
          </a:prstGeom>
        </p:spPr>
      </p:pic>
      <p:sp>
        <p:nvSpPr>
          <p:cNvPr id="5" name="Rectangle 4"/>
          <p:cNvSpPr/>
          <p:nvPr/>
        </p:nvSpPr>
        <p:spPr>
          <a:xfrm>
            <a:off x="3701163" y="70438"/>
            <a:ext cx="4425507" cy="707886"/>
          </a:xfrm>
          <a:prstGeom prst="rect">
            <a:avLst/>
          </a:prstGeom>
        </p:spPr>
        <p:txBody>
          <a:bodyPr wrap="none" anchor="t">
            <a:spAutoFit/>
          </a:bodyPr>
          <a:lstStyle/>
          <a:p>
            <a:r>
              <a:rPr lang="en-US" sz="4000" b="1" dirty="0">
                <a:solidFill>
                  <a:srgbClr val="0070C0"/>
                </a:solidFill>
              </a:rPr>
              <a:t>Technical Approach </a:t>
            </a:r>
          </a:p>
        </p:txBody>
      </p:sp>
      <p:sp>
        <p:nvSpPr>
          <p:cNvPr id="6" name="TextBox 5"/>
          <p:cNvSpPr txBox="1"/>
          <p:nvPr/>
        </p:nvSpPr>
        <p:spPr>
          <a:xfrm>
            <a:off x="440405" y="5722437"/>
            <a:ext cx="2156039" cy="461665"/>
          </a:xfrm>
          <a:prstGeom prst="rect">
            <a:avLst/>
          </a:prstGeom>
          <a:noFill/>
        </p:spPr>
        <p:txBody>
          <a:bodyPr wrap="none" rtlCol="0" anchor="t">
            <a:spAutoFit/>
          </a:bodyPr>
          <a:lstStyle/>
          <a:p>
            <a:r>
              <a:rPr lang="en-US" sz="2400" b="1" dirty="0">
                <a:solidFill>
                  <a:schemeClr val="accent1">
                    <a:lumMod val="75000"/>
                  </a:schemeClr>
                </a:solidFill>
              </a:rPr>
              <a:t>Frame of a VPN</a:t>
            </a:r>
          </a:p>
        </p:txBody>
      </p:sp>
      <p:sp>
        <p:nvSpPr>
          <p:cNvPr id="7" name="TextBox 6"/>
          <p:cNvSpPr txBox="1"/>
          <p:nvPr/>
        </p:nvSpPr>
        <p:spPr>
          <a:xfrm>
            <a:off x="6110220" y="987971"/>
            <a:ext cx="3846951" cy="461665"/>
          </a:xfrm>
          <a:prstGeom prst="rect">
            <a:avLst/>
          </a:prstGeom>
          <a:noFill/>
        </p:spPr>
        <p:txBody>
          <a:bodyPr wrap="none" rtlCol="0" anchor="t">
            <a:spAutoFit/>
          </a:bodyPr>
          <a:lstStyle/>
          <a:p>
            <a:r>
              <a:rPr lang="en-US" sz="2400" b="1" dirty="0">
                <a:solidFill>
                  <a:schemeClr val="accent1">
                    <a:lumMod val="75000"/>
                  </a:schemeClr>
                </a:solidFill>
              </a:rPr>
              <a:t>General Steps to Build a VPN</a:t>
            </a:r>
          </a:p>
        </p:txBody>
      </p:sp>
      <p:sp>
        <p:nvSpPr>
          <p:cNvPr id="9" name="Rounded Rectangle 8"/>
          <p:cNvSpPr/>
          <p:nvPr/>
        </p:nvSpPr>
        <p:spPr>
          <a:xfrm>
            <a:off x="4770156" y="1628809"/>
            <a:ext cx="2869512"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Start EC2 Oracle Linux </a:t>
            </a:r>
          </a:p>
        </p:txBody>
      </p:sp>
      <p:sp>
        <p:nvSpPr>
          <p:cNvPr id="10" name="Down Arrow 9"/>
          <p:cNvSpPr/>
          <p:nvPr/>
        </p:nvSpPr>
        <p:spPr>
          <a:xfrm>
            <a:off x="6139689" y="2298401"/>
            <a:ext cx="271849" cy="358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8344088" y="1557945"/>
            <a:ext cx="3261029"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Routing on AWS</a:t>
            </a:r>
          </a:p>
        </p:txBody>
      </p:sp>
      <p:sp>
        <p:nvSpPr>
          <p:cNvPr id="12" name="Down Arrow 11"/>
          <p:cNvSpPr/>
          <p:nvPr/>
        </p:nvSpPr>
        <p:spPr>
          <a:xfrm>
            <a:off x="9844905" y="2221933"/>
            <a:ext cx="259393" cy="358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770156" y="2672943"/>
            <a:ext cx="2869512"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Install </a:t>
            </a:r>
            <a:r>
              <a:rPr lang="en-US" altLang="zh-CN" dirty="0" err="1"/>
              <a:t>pritunl</a:t>
            </a:r>
            <a:r>
              <a:rPr lang="en-US" altLang="zh-CN" dirty="0"/>
              <a:t> and </a:t>
            </a:r>
            <a:r>
              <a:rPr lang="en-US" altLang="zh-CN" dirty="0" err="1"/>
              <a:t>MangoDB</a:t>
            </a:r>
            <a:endParaRPr lang="en-US" dirty="0"/>
          </a:p>
        </p:txBody>
      </p:sp>
      <p:sp>
        <p:nvSpPr>
          <p:cNvPr id="14" name="Rounded Rectangle 13"/>
          <p:cNvSpPr/>
          <p:nvPr/>
        </p:nvSpPr>
        <p:spPr>
          <a:xfrm>
            <a:off x="8344088" y="2651143"/>
            <a:ext cx="3261029"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a:t>
            </a:r>
            <a:r>
              <a:rPr lang="en-US" altLang="zh-CN" dirty="0">
                <a:ea typeface="等线"/>
              </a:rPr>
              <a:t>Mango </a:t>
            </a:r>
            <a:r>
              <a:rPr lang="en-US" dirty="0"/>
              <a:t>Database Setup </a:t>
            </a:r>
          </a:p>
        </p:txBody>
      </p:sp>
      <p:sp>
        <p:nvSpPr>
          <p:cNvPr id="15" name="Bent Arrow 14"/>
          <p:cNvSpPr/>
          <p:nvPr/>
        </p:nvSpPr>
        <p:spPr>
          <a:xfrm>
            <a:off x="7973717" y="1883761"/>
            <a:ext cx="395084" cy="1069504"/>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p:cNvSpPr/>
          <p:nvPr/>
        </p:nvSpPr>
        <p:spPr>
          <a:xfrm>
            <a:off x="7639668" y="2842054"/>
            <a:ext cx="429294" cy="1112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344083" y="3686497"/>
            <a:ext cx="3261029"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altLang="zh-CN" dirty="0"/>
              <a:t>Creating Server</a:t>
            </a:r>
            <a:endParaRPr lang="en-US" dirty="0"/>
          </a:p>
        </p:txBody>
      </p:sp>
      <p:sp>
        <p:nvSpPr>
          <p:cNvPr id="18" name="Down Arrow 17"/>
          <p:cNvSpPr/>
          <p:nvPr/>
        </p:nvSpPr>
        <p:spPr>
          <a:xfrm>
            <a:off x="9844903" y="3328151"/>
            <a:ext cx="259393" cy="358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8344082" y="4703204"/>
            <a:ext cx="3261029"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 </a:t>
            </a:r>
            <a:r>
              <a:rPr lang="en-US" altLang="zh-CN" dirty="0"/>
              <a:t>Configuring </a:t>
            </a:r>
            <a:r>
              <a:rPr lang="en-US" altLang="zh-CN" dirty="0" smtClean="0"/>
              <a:t>Server</a:t>
            </a:r>
            <a:endParaRPr lang="en-US" dirty="0"/>
          </a:p>
        </p:txBody>
      </p:sp>
      <p:sp>
        <p:nvSpPr>
          <p:cNvPr id="20" name="Rounded Rectangle 19"/>
          <p:cNvSpPr/>
          <p:nvPr/>
        </p:nvSpPr>
        <p:spPr>
          <a:xfrm>
            <a:off x="8344081" y="5790200"/>
            <a:ext cx="3261029" cy="593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 </a:t>
            </a:r>
            <a:r>
              <a:rPr lang="en-US" altLang="zh-CN" dirty="0"/>
              <a:t>Downloading User Profile</a:t>
            </a:r>
            <a:endParaRPr lang="en-US" dirty="0"/>
          </a:p>
        </p:txBody>
      </p:sp>
      <p:sp>
        <p:nvSpPr>
          <p:cNvPr id="21" name="Down Arrow 20"/>
          <p:cNvSpPr/>
          <p:nvPr/>
        </p:nvSpPr>
        <p:spPr>
          <a:xfrm>
            <a:off x="9844902" y="5364091"/>
            <a:ext cx="259393" cy="358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Down Arrow 21"/>
          <p:cNvSpPr/>
          <p:nvPr/>
        </p:nvSpPr>
        <p:spPr>
          <a:xfrm>
            <a:off x="9869564" y="4363505"/>
            <a:ext cx="259393" cy="35834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5106286" y="5763276"/>
            <a:ext cx="2338654" cy="369332"/>
          </a:xfrm>
          <a:prstGeom prst="rect">
            <a:avLst/>
          </a:prstGeom>
          <a:noFill/>
        </p:spPr>
        <p:txBody>
          <a:bodyPr wrap="none" rtlCol="0" anchor="t">
            <a:spAutoFit/>
          </a:bodyPr>
          <a:lstStyle/>
          <a:p>
            <a:r>
              <a:rPr lang="en-US" b="1" dirty="0" smtClean="0">
                <a:solidFill>
                  <a:schemeClr val="accent1">
                    <a:lumMod val="75000"/>
                  </a:schemeClr>
                </a:solidFill>
              </a:rPr>
              <a:t>Cite from AWS tutorial</a:t>
            </a:r>
            <a:endParaRPr lang="en-US" b="1" dirty="0">
              <a:solidFill>
                <a:schemeClr val="accent1">
                  <a:lumMod val="75000"/>
                </a:schemeClr>
              </a:solidFill>
            </a:endParaRPr>
          </a:p>
        </p:txBody>
      </p:sp>
    </p:spTree>
    <p:extLst>
      <p:ext uri="{BB962C8B-B14F-4D97-AF65-F5344CB8AC3E}">
        <p14:creationId xmlns:p14="http://schemas.microsoft.com/office/powerpoint/2010/main" val="36969461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1423"/>
            <a:ext cx="10515600" cy="1325563"/>
          </a:xfrm>
        </p:spPr>
        <p:txBody>
          <a:bodyPr/>
          <a:lstStyle/>
          <a:p>
            <a:pPr algn="ctr"/>
            <a:r>
              <a:rPr lang="en-US" b="1" dirty="0">
                <a:solidFill>
                  <a:srgbClr val="0070C0"/>
                </a:solidFill>
              </a:rPr>
              <a:t>Components of our system </a:t>
            </a:r>
          </a:p>
        </p:txBody>
      </p:sp>
      <p:sp>
        <p:nvSpPr>
          <p:cNvPr id="4" name="Rounded Rectangle 3"/>
          <p:cNvSpPr/>
          <p:nvPr/>
        </p:nvSpPr>
        <p:spPr>
          <a:xfrm>
            <a:off x="924697" y="1752472"/>
            <a:ext cx="1423086" cy="1186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User End</a:t>
            </a:r>
          </a:p>
        </p:txBody>
      </p:sp>
      <p:pic>
        <p:nvPicPr>
          <p:cNvPr id="9" name="Picture 8"/>
          <p:cNvPicPr>
            <a:picLocks noChangeAspect="1"/>
          </p:cNvPicPr>
          <p:nvPr/>
        </p:nvPicPr>
        <p:blipFill>
          <a:blip r:embed="rId3"/>
          <a:stretch>
            <a:fillRect/>
          </a:stretch>
        </p:blipFill>
        <p:spPr>
          <a:xfrm>
            <a:off x="2587711" y="3496961"/>
            <a:ext cx="4337224" cy="3141487"/>
          </a:xfrm>
          <a:prstGeom prst="rect">
            <a:avLst/>
          </a:prstGeom>
        </p:spPr>
      </p:pic>
      <p:sp>
        <p:nvSpPr>
          <p:cNvPr id="10" name="Right Arrow 9"/>
          <p:cNvSpPr/>
          <p:nvPr/>
        </p:nvSpPr>
        <p:spPr>
          <a:xfrm>
            <a:off x="2594919" y="2113005"/>
            <a:ext cx="1359243" cy="432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044780" y="1721580"/>
            <a:ext cx="1423086" cy="1186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Login Interface</a:t>
            </a:r>
          </a:p>
        </p:txBody>
      </p:sp>
      <p:cxnSp>
        <p:nvCxnSpPr>
          <p:cNvPr id="13" name="Straight Connector 12"/>
          <p:cNvCxnSpPr/>
          <p:nvPr/>
        </p:nvCxnSpPr>
        <p:spPr>
          <a:xfrm flipH="1">
            <a:off x="2594919" y="2829697"/>
            <a:ext cx="1449861" cy="6672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cxnSpLocks/>
          </p:cNvCxnSpPr>
          <p:nvPr/>
        </p:nvCxnSpPr>
        <p:spPr>
          <a:xfrm>
            <a:off x="5458598" y="2839009"/>
            <a:ext cx="1398372" cy="667264"/>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17" name="Right Arrow 16"/>
          <p:cNvSpPr/>
          <p:nvPr/>
        </p:nvSpPr>
        <p:spPr>
          <a:xfrm>
            <a:off x="5533770" y="2113005"/>
            <a:ext cx="1359243" cy="4324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998047" y="1752472"/>
            <a:ext cx="1423086" cy="1186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Server</a:t>
            </a:r>
            <a:endParaRPr lang="en-US" sz="2000" dirty="0"/>
          </a:p>
          <a:p>
            <a:pPr algn="ctr"/>
            <a:r>
              <a:rPr lang="en-US" sz="2000" dirty="0"/>
              <a:t>On AWS</a:t>
            </a:r>
          </a:p>
        </p:txBody>
      </p:sp>
      <p:sp>
        <p:nvSpPr>
          <p:cNvPr id="20" name="Down Arrow 19"/>
          <p:cNvSpPr/>
          <p:nvPr/>
        </p:nvSpPr>
        <p:spPr>
          <a:xfrm rot="16200000">
            <a:off x="8614787" y="1985255"/>
            <a:ext cx="535331" cy="790830"/>
          </a:xfrm>
          <a:prstGeom prst="downArrow">
            <a:avLst/>
          </a:prstGeom>
          <a:ln>
            <a:solidFill>
              <a:schemeClr val="accent2"/>
            </a:solidFill>
            <a:prstDash val="dash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Rounded Rectangle 20"/>
          <p:cNvSpPr/>
          <p:nvPr/>
        </p:nvSpPr>
        <p:spPr>
          <a:xfrm>
            <a:off x="9343772" y="1752472"/>
            <a:ext cx="1423086" cy="1186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Public Internet</a:t>
            </a:r>
          </a:p>
        </p:txBody>
      </p:sp>
      <p:cxnSp>
        <p:nvCxnSpPr>
          <p:cNvPr id="5" name="Straight Connector 4"/>
          <p:cNvCxnSpPr/>
          <p:nvPr/>
        </p:nvCxnSpPr>
        <p:spPr>
          <a:xfrm>
            <a:off x="8019535" y="2938720"/>
            <a:ext cx="0" cy="6694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7825946" y="2938720"/>
            <a:ext cx="0" cy="842448"/>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019535" y="3608173"/>
            <a:ext cx="6054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7825946" y="3781168"/>
            <a:ext cx="799070" cy="0"/>
          </a:xfrm>
          <a:prstGeom prst="line">
            <a:avLst/>
          </a:prstGeom>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8756378" y="3506273"/>
            <a:ext cx="1758366" cy="369332"/>
          </a:xfrm>
          <a:prstGeom prst="rect">
            <a:avLst/>
          </a:prstGeom>
        </p:spPr>
        <p:txBody>
          <a:bodyPr wrap="none">
            <a:spAutoFit/>
          </a:bodyPr>
          <a:lstStyle/>
          <a:p>
            <a:r>
              <a:rPr lang="en-US" altLang="zh-CN" b="1" dirty="0"/>
              <a:t>EC2 Oracle Linux</a:t>
            </a:r>
            <a:endParaRPr lang="en-US" dirty="0"/>
          </a:p>
        </p:txBody>
      </p:sp>
      <p:sp>
        <p:nvSpPr>
          <p:cNvPr id="28" name="Rectangle 27"/>
          <p:cNvSpPr/>
          <p:nvPr/>
        </p:nvSpPr>
        <p:spPr>
          <a:xfrm>
            <a:off x="9054858" y="4121664"/>
            <a:ext cx="829073" cy="369332"/>
          </a:xfrm>
          <a:prstGeom prst="rect">
            <a:avLst/>
          </a:prstGeom>
        </p:spPr>
        <p:txBody>
          <a:bodyPr wrap="none">
            <a:spAutoFit/>
          </a:bodyPr>
          <a:lstStyle/>
          <a:p>
            <a:r>
              <a:rPr lang="en-US" altLang="zh-CN" b="1" dirty="0" err="1"/>
              <a:t>Pritunl</a:t>
            </a:r>
            <a:endParaRPr lang="en-US" dirty="0"/>
          </a:p>
        </p:txBody>
      </p:sp>
      <p:sp>
        <p:nvSpPr>
          <p:cNvPr id="29" name="Rectangle 28"/>
          <p:cNvSpPr/>
          <p:nvPr/>
        </p:nvSpPr>
        <p:spPr>
          <a:xfrm>
            <a:off x="8799111" y="4722166"/>
            <a:ext cx="1777859" cy="369332"/>
          </a:xfrm>
          <a:prstGeom prst="rect">
            <a:avLst/>
          </a:prstGeom>
        </p:spPr>
        <p:txBody>
          <a:bodyPr wrap="none">
            <a:spAutoFit/>
          </a:bodyPr>
          <a:lstStyle/>
          <a:p>
            <a:r>
              <a:rPr lang="en-US" altLang="zh-CN" b="1" dirty="0"/>
              <a:t>Mango database</a:t>
            </a:r>
            <a:endParaRPr lang="en-US" dirty="0"/>
          </a:p>
        </p:txBody>
      </p:sp>
      <p:cxnSp>
        <p:nvCxnSpPr>
          <p:cNvPr id="33" name="Straight Connector 32"/>
          <p:cNvCxnSpPr/>
          <p:nvPr/>
        </p:nvCxnSpPr>
        <p:spPr>
          <a:xfrm>
            <a:off x="9303269" y="3990783"/>
            <a:ext cx="3216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28" idx="0"/>
          </p:cNvCxnSpPr>
          <p:nvPr/>
        </p:nvCxnSpPr>
        <p:spPr>
          <a:xfrm flipH="1" flipV="1">
            <a:off x="9469394" y="3875847"/>
            <a:ext cx="1" cy="245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9328896" y="4600385"/>
            <a:ext cx="32168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flipV="1">
            <a:off x="9495708" y="4485449"/>
            <a:ext cx="1" cy="24581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246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0070C0"/>
                </a:solidFill>
              </a:rPr>
              <a:t>Lessons We Learned</a:t>
            </a:r>
          </a:p>
        </p:txBody>
      </p:sp>
      <p:sp>
        <p:nvSpPr>
          <p:cNvPr id="3" name="Content Placeholder 2"/>
          <p:cNvSpPr>
            <a:spLocks noGrp="1"/>
          </p:cNvSpPr>
          <p:nvPr>
            <p:ph idx="1"/>
          </p:nvPr>
        </p:nvSpPr>
        <p:spPr/>
        <p:txBody>
          <a:bodyPr vert="horz" lIns="91440" tIns="45720" rIns="91440" bIns="45720" rtlCol="0" anchor="t">
            <a:normAutofit/>
          </a:bodyPr>
          <a:lstStyle/>
          <a:p>
            <a:pPr marL="514350" indent="-514350">
              <a:buAutoNum type="arabicPeriod"/>
            </a:pPr>
            <a:r>
              <a:rPr lang="en-US" dirty="0">
                <a:solidFill>
                  <a:schemeClr val="accent1">
                    <a:lumMod val="75000"/>
                  </a:schemeClr>
                </a:solidFill>
              </a:rPr>
              <a:t>Understand how a virtual server runs on the cloud</a:t>
            </a:r>
            <a:endParaRPr lang="en-US" dirty="0">
              <a:solidFill>
                <a:schemeClr val="accent1">
                  <a:lumMod val="75000"/>
                </a:schemeClr>
              </a:solidFill>
              <a:cs typeface="Calibri"/>
            </a:endParaRPr>
          </a:p>
          <a:p>
            <a:pPr marL="514350" indent="-514350">
              <a:buAutoNum type="arabicPeriod"/>
            </a:pPr>
            <a:r>
              <a:rPr lang="en-US" dirty="0">
                <a:solidFill>
                  <a:schemeClr val="accent1">
                    <a:lumMod val="75000"/>
                  </a:schemeClr>
                </a:solidFill>
              </a:rPr>
              <a:t>Know the basic concepts of Computer Network Hierarchy and internet security </a:t>
            </a:r>
            <a:endParaRPr lang="en-US" dirty="0">
              <a:solidFill>
                <a:schemeClr val="accent1">
                  <a:lumMod val="75000"/>
                </a:schemeClr>
              </a:solidFill>
              <a:cs typeface="Calibri" panose="020F0502020204030204"/>
            </a:endParaRPr>
          </a:p>
          <a:p>
            <a:pPr marL="514350" indent="-514350">
              <a:buAutoNum type="arabicPeriod"/>
            </a:pPr>
            <a:r>
              <a:rPr lang="en-US" dirty="0">
                <a:solidFill>
                  <a:schemeClr val="accent1">
                    <a:lumMod val="75000"/>
                  </a:schemeClr>
                </a:solidFill>
              </a:rPr>
              <a:t>Learn how internet infrastructure works</a:t>
            </a:r>
          </a:p>
          <a:p>
            <a:pPr marL="514350" indent="-514350">
              <a:buAutoNum type="arabicPeriod"/>
            </a:pPr>
            <a:r>
              <a:rPr lang="en-US" dirty="0">
                <a:solidFill>
                  <a:schemeClr val="accent1">
                    <a:lumMod val="75000"/>
                  </a:schemeClr>
                </a:solidFill>
              </a:rPr>
              <a:t>Linux command and python codes </a:t>
            </a:r>
            <a:endParaRPr lang="en-US" dirty="0">
              <a:solidFill>
                <a:schemeClr val="accent1">
                  <a:lumMod val="75000"/>
                </a:schemeClr>
              </a:solidFill>
              <a:cs typeface="Calibri" panose="020F0502020204030204"/>
            </a:endParaRPr>
          </a:p>
          <a:p>
            <a:pPr marL="514350" indent="-514350">
              <a:buAutoNum type="arabicPeriod"/>
            </a:pPr>
            <a:r>
              <a:rPr lang="en-US" dirty="0">
                <a:solidFill>
                  <a:schemeClr val="accent1">
                    <a:lumMod val="75000"/>
                  </a:schemeClr>
                </a:solidFill>
                <a:cs typeface="Calibri" panose="020F0502020204030204"/>
              </a:rPr>
              <a:t>How to create a database and simple SQL </a:t>
            </a:r>
          </a:p>
          <a:p>
            <a:pPr marL="514350" indent="-514350">
              <a:buAutoNum type="arabicPeriod"/>
            </a:pPr>
            <a:endParaRPr lang="en-US" dirty="0">
              <a:solidFill>
                <a:srgbClr val="2E75B6"/>
              </a:solidFill>
              <a:cs typeface="Calibri" panose="020F0502020204030204"/>
            </a:endParaRPr>
          </a:p>
          <a:p>
            <a:endParaRPr lang="en-US" dirty="0">
              <a:cs typeface="Calibri" panose="020F0502020204030204"/>
            </a:endParaRPr>
          </a:p>
        </p:txBody>
      </p:sp>
    </p:spTree>
    <p:extLst>
      <p:ext uri="{BB962C8B-B14F-4D97-AF65-F5344CB8AC3E}">
        <p14:creationId xmlns:p14="http://schemas.microsoft.com/office/powerpoint/2010/main" val="83025525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6989" y="105633"/>
            <a:ext cx="10515600" cy="1325563"/>
          </a:xfrm>
        </p:spPr>
        <p:txBody>
          <a:bodyPr/>
          <a:lstStyle/>
          <a:p>
            <a:pPr algn="ctr"/>
            <a:r>
              <a:rPr lang="en-US" b="1" dirty="0">
                <a:solidFill>
                  <a:srgbClr val="0070C0"/>
                </a:solidFill>
              </a:rPr>
              <a:t>Discussion and Future Work</a:t>
            </a:r>
          </a:p>
        </p:txBody>
      </p:sp>
      <p:sp>
        <p:nvSpPr>
          <p:cNvPr id="3" name="Content Placeholder 2"/>
          <p:cNvSpPr>
            <a:spLocks noGrp="1"/>
          </p:cNvSpPr>
          <p:nvPr>
            <p:ph idx="1"/>
          </p:nvPr>
        </p:nvSpPr>
        <p:spPr>
          <a:xfrm>
            <a:off x="726989" y="1574213"/>
            <a:ext cx="10515600" cy="4351338"/>
          </a:xfrm>
        </p:spPr>
        <p:txBody>
          <a:bodyPr vert="horz" lIns="91440" tIns="45720" rIns="91440" bIns="45720" rtlCol="0" anchor="t">
            <a:normAutofit fontScale="92500" lnSpcReduction="20000"/>
          </a:bodyPr>
          <a:lstStyle/>
          <a:p>
            <a:r>
              <a:rPr lang="en-US" sz="3200" dirty="0" smtClean="0">
                <a:solidFill>
                  <a:schemeClr val="accent1">
                    <a:lumMod val="75000"/>
                  </a:schemeClr>
                </a:solidFill>
              </a:rPr>
              <a:t>Pros </a:t>
            </a:r>
            <a:r>
              <a:rPr lang="en-US" sz="3200" dirty="0">
                <a:solidFill>
                  <a:schemeClr val="accent1">
                    <a:lumMod val="75000"/>
                  </a:schemeClr>
                </a:solidFill>
              </a:rPr>
              <a:t>&amp; </a:t>
            </a:r>
            <a:r>
              <a:rPr lang="en-US" sz="3200" dirty="0" smtClean="0">
                <a:solidFill>
                  <a:schemeClr val="accent1">
                    <a:lumMod val="75000"/>
                  </a:schemeClr>
                </a:solidFill>
              </a:rPr>
              <a:t>Cons</a:t>
            </a:r>
            <a:endParaRPr lang="en-US" sz="3200" dirty="0">
              <a:solidFill>
                <a:schemeClr val="accent1">
                  <a:lumMod val="75000"/>
                </a:schemeClr>
              </a:solidFill>
            </a:endParaRPr>
          </a:p>
          <a:p>
            <a:pPr marL="0" indent="0">
              <a:buNone/>
            </a:pPr>
            <a:r>
              <a:rPr lang="en-US" dirty="0" smtClean="0">
                <a:solidFill>
                  <a:schemeClr val="accent1">
                    <a:lumMod val="75000"/>
                  </a:schemeClr>
                </a:solidFill>
              </a:rPr>
              <a:t>    Secures </a:t>
            </a:r>
            <a:r>
              <a:rPr lang="en-US" dirty="0">
                <a:solidFill>
                  <a:schemeClr val="accent1">
                    <a:lumMod val="75000"/>
                  </a:schemeClr>
                </a:solidFill>
              </a:rPr>
              <a:t>the Cloud </a:t>
            </a:r>
            <a:r>
              <a:rPr lang="zh-CN" altLang="en-US" dirty="0">
                <a:solidFill>
                  <a:schemeClr val="accent1">
                    <a:lumMod val="75000"/>
                  </a:schemeClr>
                </a:solidFill>
              </a:rPr>
              <a:t> </a:t>
            </a:r>
            <a:r>
              <a:rPr lang="en-US" altLang="zh-CN" dirty="0">
                <a:solidFill>
                  <a:schemeClr val="accent1">
                    <a:lumMod val="75000"/>
                  </a:schemeClr>
                </a:solidFill>
              </a:rPr>
              <a:t>😁</a:t>
            </a:r>
            <a:endParaRPr lang="en-US" dirty="0">
              <a:solidFill>
                <a:schemeClr val="accent1">
                  <a:lumMod val="75000"/>
                </a:schemeClr>
              </a:solidFill>
            </a:endParaRPr>
          </a:p>
          <a:p>
            <a:pPr marL="0" indent="0">
              <a:buNone/>
            </a:pPr>
            <a:r>
              <a:rPr lang="en-US" dirty="0" smtClean="0">
                <a:solidFill>
                  <a:schemeClr val="accent1">
                    <a:lumMod val="75000"/>
                  </a:schemeClr>
                </a:solidFill>
              </a:rPr>
              <a:t>    Enables </a:t>
            </a:r>
            <a:r>
              <a:rPr lang="en-US" dirty="0">
                <a:solidFill>
                  <a:schemeClr val="accent1">
                    <a:lumMod val="75000"/>
                  </a:schemeClr>
                </a:solidFill>
              </a:rPr>
              <a:t>Remote Access</a:t>
            </a:r>
            <a:r>
              <a:rPr lang="zh-CN" altLang="en-US" dirty="0">
                <a:solidFill>
                  <a:schemeClr val="accent1">
                    <a:lumMod val="75000"/>
                  </a:schemeClr>
                </a:solidFill>
              </a:rPr>
              <a:t> </a:t>
            </a:r>
            <a:r>
              <a:rPr lang="en-US" altLang="zh-CN" dirty="0">
                <a:solidFill>
                  <a:schemeClr val="accent1">
                    <a:lumMod val="75000"/>
                  </a:schemeClr>
                </a:solidFill>
              </a:rPr>
              <a:t>😁</a:t>
            </a:r>
            <a:endParaRPr lang="en-US" dirty="0">
              <a:solidFill>
                <a:schemeClr val="accent1">
                  <a:lumMod val="75000"/>
                </a:schemeClr>
              </a:solidFill>
            </a:endParaRPr>
          </a:p>
          <a:p>
            <a:pPr marL="0" indent="0">
              <a:buNone/>
            </a:pPr>
            <a:r>
              <a:rPr lang="en-US" dirty="0" smtClean="0">
                <a:solidFill>
                  <a:schemeClr val="accent1">
                    <a:lumMod val="75000"/>
                  </a:schemeClr>
                </a:solidFill>
              </a:rPr>
              <a:t>    Encrypts </a:t>
            </a:r>
            <a:r>
              <a:rPr lang="en-US" dirty="0">
                <a:solidFill>
                  <a:schemeClr val="accent1">
                    <a:lumMod val="75000"/>
                  </a:schemeClr>
                </a:solidFill>
              </a:rPr>
              <a:t>Transmitted Data</a:t>
            </a:r>
            <a:r>
              <a:rPr lang="zh-CN" altLang="en-US" dirty="0">
                <a:solidFill>
                  <a:schemeClr val="accent1">
                    <a:lumMod val="75000"/>
                  </a:schemeClr>
                </a:solidFill>
              </a:rPr>
              <a:t> </a:t>
            </a:r>
            <a:r>
              <a:rPr lang="en-US" altLang="zh-CN" dirty="0">
                <a:solidFill>
                  <a:schemeClr val="accent1">
                    <a:lumMod val="75000"/>
                  </a:schemeClr>
                </a:solidFill>
              </a:rPr>
              <a:t>😁</a:t>
            </a:r>
            <a:endParaRPr lang="en-US" dirty="0">
              <a:solidFill>
                <a:schemeClr val="accent1">
                  <a:lumMod val="75000"/>
                </a:schemeClr>
              </a:solidFill>
            </a:endParaRPr>
          </a:p>
          <a:p>
            <a:pPr marL="0" indent="0">
              <a:buNone/>
            </a:pPr>
            <a:r>
              <a:rPr lang="en-US" dirty="0" smtClean="0">
                <a:solidFill>
                  <a:schemeClr val="accent1">
                    <a:lumMod val="75000"/>
                  </a:schemeClr>
                </a:solidFill>
              </a:rPr>
              <a:t>    Decreased </a:t>
            </a:r>
            <a:r>
              <a:rPr lang="en-US" dirty="0">
                <a:solidFill>
                  <a:schemeClr val="accent1">
                    <a:lumMod val="75000"/>
                  </a:schemeClr>
                </a:solidFill>
              </a:rPr>
              <a:t>speed with AWS</a:t>
            </a:r>
            <a:r>
              <a:rPr lang="zh-CN" altLang="en-US" dirty="0">
                <a:solidFill>
                  <a:schemeClr val="accent1">
                    <a:lumMod val="75000"/>
                  </a:schemeClr>
                </a:solidFill>
                <a:ea typeface="等线"/>
              </a:rPr>
              <a:t> 😭</a:t>
            </a:r>
            <a:endParaRPr lang="en-US" dirty="0">
              <a:solidFill>
                <a:schemeClr val="accent1">
                  <a:lumMod val="75000"/>
                </a:schemeClr>
              </a:solidFill>
              <a:ea typeface="等线"/>
            </a:endParaRPr>
          </a:p>
          <a:p>
            <a:endParaRPr lang="en-US" dirty="0">
              <a:solidFill>
                <a:schemeClr val="accent1">
                  <a:lumMod val="75000"/>
                </a:schemeClr>
              </a:solidFill>
            </a:endParaRPr>
          </a:p>
          <a:p>
            <a:r>
              <a:rPr lang="en-US" dirty="0">
                <a:solidFill>
                  <a:schemeClr val="accent1">
                    <a:lumMod val="75000"/>
                  </a:schemeClr>
                </a:solidFill>
              </a:rPr>
              <a:t>In a future version of the login interface, a user could choose the location of the server</a:t>
            </a:r>
            <a:endParaRPr lang="en-US" dirty="0">
              <a:solidFill>
                <a:schemeClr val="accent1">
                  <a:lumMod val="75000"/>
                </a:schemeClr>
              </a:solidFill>
              <a:cs typeface="Calibri"/>
            </a:endParaRPr>
          </a:p>
          <a:p>
            <a:r>
              <a:rPr lang="en-US" dirty="0">
                <a:solidFill>
                  <a:schemeClr val="accent1">
                    <a:lumMod val="75000"/>
                  </a:schemeClr>
                </a:solidFill>
                <a:cs typeface="Calibri"/>
              </a:rPr>
              <a:t>Monitor and put a limit on connection time and </a:t>
            </a:r>
            <a:r>
              <a:rPr lang="en-US" dirty="0" smtClean="0">
                <a:solidFill>
                  <a:schemeClr val="accent1">
                    <a:lumMod val="75000"/>
                  </a:schemeClr>
                </a:solidFill>
                <a:cs typeface="Calibri"/>
              </a:rPr>
              <a:t>traffic</a:t>
            </a:r>
          </a:p>
          <a:p>
            <a:r>
              <a:rPr lang="en-US" dirty="0" smtClean="0">
                <a:solidFill>
                  <a:schemeClr val="accent1">
                    <a:lumMod val="75000"/>
                  </a:schemeClr>
                </a:solidFill>
                <a:cs typeface="Calibri"/>
              </a:rPr>
              <a:t>When we run virtual server outside US, we should consider the local law and regular about data security</a:t>
            </a:r>
            <a:r>
              <a:rPr lang="en-US" dirty="0">
                <a:solidFill>
                  <a:schemeClr val="accent1">
                    <a:lumMod val="75000"/>
                  </a:schemeClr>
                </a:solidFill>
                <a:cs typeface="Calibri"/>
              </a:rPr>
              <a:t> </a:t>
            </a:r>
          </a:p>
          <a:p>
            <a:endParaRPr lang="en-US" dirty="0">
              <a:cs typeface="Calibri" panose="020F0502020204030204"/>
            </a:endParaRPr>
          </a:p>
        </p:txBody>
      </p:sp>
    </p:spTree>
    <p:extLst>
      <p:ext uri="{BB962C8B-B14F-4D97-AF65-F5344CB8AC3E}">
        <p14:creationId xmlns:p14="http://schemas.microsoft.com/office/powerpoint/2010/main" val="2229952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972" y="3009471"/>
            <a:ext cx="6415217" cy="1325563"/>
          </a:xfrm>
        </p:spPr>
        <p:txBody>
          <a:bodyPr>
            <a:noAutofit/>
          </a:bodyPr>
          <a:lstStyle/>
          <a:p>
            <a:r>
              <a:rPr lang="en-US" sz="6000" b="1" dirty="0" smtClean="0">
                <a:solidFill>
                  <a:srgbClr val="0070C0"/>
                </a:solidFill>
                <a:latin typeface="Arial Black" panose="020B0A04020102020204" pitchFamily="34" charset="0"/>
              </a:rPr>
              <a:t>Demo for VPN</a:t>
            </a:r>
            <a:r>
              <a:rPr lang="en-US" sz="6000" b="1" dirty="0">
                <a:solidFill>
                  <a:srgbClr val="0070C0"/>
                </a:solidFill>
                <a:latin typeface="Arial Black" panose="020B0A04020102020204" pitchFamily="34" charset="0"/>
              </a:rPr>
              <a:t/>
            </a:r>
            <a:br>
              <a:rPr lang="en-US" sz="6000" b="1" dirty="0">
                <a:solidFill>
                  <a:srgbClr val="0070C0"/>
                </a:solidFill>
                <a:latin typeface="Arial Black" panose="020B0A04020102020204" pitchFamily="34" charset="0"/>
              </a:rPr>
            </a:br>
            <a:endParaRPr lang="en-US" sz="6000" b="1" dirty="0">
              <a:solidFill>
                <a:srgbClr val="0070C0"/>
              </a:solidFill>
              <a:latin typeface="Arial Black" panose="020B0A04020102020204" pitchFamily="34" charset="0"/>
            </a:endParaRPr>
          </a:p>
        </p:txBody>
      </p:sp>
    </p:spTree>
    <p:extLst>
      <p:ext uri="{BB962C8B-B14F-4D97-AF65-F5344CB8AC3E}">
        <p14:creationId xmlns:p14="http://schemas.microsoft.com/office/powerpoint/2010/main" val="25335666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7520" y="365125"/>
            <a:ext cx="10515600" cy="1325563"/>
          </a:xfrm>
        </p:spPr>
        <p:txBody>
          <a:bodyPr/>
          <a:lstStyle/>
          <a:p>
            <a:r>
              <a:rPr lang="en-US" b="1" dirty="0" smtClean="0">
                <a:solidFill>
                  <a:srgbClr val="0070C0"/>
                </a:solidFill>
              </a:rPr>
              <a:t>Login </a:t>
            </a:r>
            <a:endParaRPr lang="en-US" b="1" dirty="0">
              <a:solidFill>
                <a:srgbClr val="0070C0"/>
              </a:solidFill>
            </a:endParaRPr>
          </a:p>
        </p:txBody>
      </p:sp>
      <p:pic>
        <p:nvPicPr>
          <p:cNvPr id="5" name="Picture 4"/>
          <p:cNvPicPr>
            <a:picLocks noChangeAspect="1"/>
          </p:cNvPicPr>
          <p:nvPr/>
        </p:nvPicPr>
        <p:blipFill>
          <a:blip r:embed="rId3"/>
          <a:stretch>
            <a:fillRect/>
          </a:stretch>
        </p:blipFill>
        <p:spPr>
          <a:xfrm>
            <a:off x="1197520" y="1480144"/>
            <a:ext cx="5367374" cy="3944925"/>
          </a:xfrm>
          <a:prstGeom prst="rect">
            <a:avLst/>
          </a:prstGeom>
        </p:spPr>
      </p:pic>
      <p:pic>
        <p:nvPicPr>
          <p:cNvPr id="6" name="Picture 5"/>
          <p:cNvPicPr>
            <a:picLocks noChangeAspect="1"/>
          </p:cNvPicPr>
          <p:nvPr/>
        </p:nvPicPr>
        <p:blipFill>
          <a:blip r:embed="rId4"/>
          <a:stretch>
            <a:fillRect/>
          </a:stretch>
        </p:blipFill>
        <p:spPr>
          <a:xfrm>
            <a:off x="7008764" y="1480144"/>
            <a:ext cx="3398098" cy="2231932"/>
          </a:xfrm>
          <a:prstGeom prst="rect">
            <a:avLst/>
          </a:prstGeom>
        </p:spPr>
      </p:pic>
      <p:pic>
        <p:nvPicPr>
          <p:cNvPr id="7" name="Picture 6"/>
          <p:cNvPicPr>
            <a:picLocks noChangeAspect="1"/>
          </p:cNvPicPr>
          <p:nvPr/>
        </p:nvPicPr>
        <p:blipFill>
          <a:blip r:embed="rId5"/>
          <a:stretch>
            <a:fillRect/>
          </a:stretch>
        </p:blipFill>
        <p:spPr>
          <a:xfrm>
            <a:off x="7600117" y="4043269"/>
            <a:ext cx="2071769" cy="1697573"/>
          </a:xfrm>
          <a:prstGeom prst="rect">
            <a:avLst/>
          </a:prstGeom>
        </p:spPr>
      </p:pic>
    </p:spTree>
    <p:extLst>
      <p:ext uri="{BB962C8B-B14F-4D97-AF65-F5344CB8AC3E}">
        <p14:creationId xmlns:p14="http://schemas.microsoft.com/office/powerpoint/2010/main" val="999706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8575C10-8187-4AC4-AD72-C754EAFD286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65429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标题 1">
            <a:extLst>
              <a:ext uri="{FF2B5EF4-FFF2-40B4-BE49-F238E27FC236}">
                <a16:creationId xmlns:a16="http://schemas.microsoft.com/office/drawing/2014/main" id="{0472E373-2E0C-C344-BC60-58EEDBCEFAAB}"/>
              </a:ext>
            </a:extLst>
          </p:cNvPr>
          <p:cNvSpPr>
            <a:spLocks noGrp="1"/>
          </p:cNvSpPr>
          <p:nvPr>
            <p:ph type="title"/>
          </p:nvPr>
        </p:nvSpPr>
        <p:spPr>
          <a:xfrm>
            <a:off x="762000" y="559678"/>
            <a:ext cx="3567915" cy="4952492"/>
          </a:xfrm>
        </p:spPr>
        <p:txBody>
          <a:bodyPr>
            <a:normAutofit/>
          </a:bodyPr>
          <a:lstStyle/>
          <a:p>
            <a:r>
              <a:rPr kumimoji="1" lang="en-US" altLang="zh-CN" dirty="0">
                <a:solidFill>
                  <a:schemeClr val="bg1"/>
                </a:solidFill>
              </a:rPr>
              <a:t>Two </a:t>
            </a:r>
            <a:r>
              <a:rPr kumimoji="1" lang="en-US" altLang="zh-CN" dirty="0" smtClean="0">
                <a:solidFill>
                  <a:schemeClr val="bg1"/>
                </a:solidFill>
              </a:rPr>
              <a:t>ways </a:t>
            </a:r>
            <a:r>
              <a:rPr kumimoji="1" lang="en-US" altLang="zh-CN" dirty="0">
                <a:solidFill>
                  <a:schemeClr val="bg1"/>
                </a:solidFill>
              </a:rPr>
              <a:t>to </a:t>
            </a:r>
            <a:r>
              <a:rPr kumimoji="1" lang="en-US" altLang="zh-CN" dirty="0" smtClean="0">
                <a:solidFill>
                  <a:schemeClr val="bg1"/>
                </a:solidFill>
              </a:rPr>
              <a:t>show the </a:t>
            </a:r>
            <a:r>
              <a:rPr kumimoji="1" lang="en-US" altLang="zh-CN" dirty="0">
                <a:solidFill>
                  <a:schemeClr val="bg1"/>
                </a:solidFill>
              </a:rPr>
              <a:t>VPN </a:t>
            </a:r>
            <a:r>
              <a:rPr kumimoji="1" lang="en-US" altLang="zh-CN" dirty="0" smtClean="0">
                <a:solidFill>
                  <a:schemeClr val="bg1"/>
                </a:solidFill>
              </a:rPr>
              <a:t>is working</a:t>
            </a:r>
            <a:endParaRPr kumimoji="1" lang="zh-CN" altLang="en-US" dirty="0">
              <a:solidFill>
                <a:schemeClr val="bg1"/>
              </a:solidFill>
            </a:endParaRPr>
          </a:p>
        </p:txBody>
      </p:sp>
      <p:cxnSp>
        <p:nvCxnSpPr>
          <p:cNvPr id="11" name="Straight Connector 10">
            <a:extLst>
              <a:ext uri="{FF2B5EF4-FFF2-40B4-BE49-F238E27FC236}">
                <a16:creationId xmlns:a16="http://schemas.microsoft.com/office/drawing/2014/main" id="{74E776C9-ED67-41B7-B3A3-4DF76EF3ACEE}"/>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42976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aphicFrame>
        <p:nvGraphicFramePr>
          <p:cNvPr id="5" name="内容占位符 2">
            <a:extLst>
              <a:ext uri="{FF2B5EF4-FFF2-40B4-BE49-F238E27FC236}">
                <a16:creationId xmlns:a16="http://schemas.microsoft.com/office/drawing/2014/main" id="{0AEC10D4-4293-419A-AAB9-728DF5ECE652}"/>
              </a:ext>
            </a:extLst>
          </p:cNvPr>
          <p:cNvGraphicFramePr>
            <a:graphicFrameLocks noGrp="1"/>
          </p:cNvGraphicFramePr>
          <p:nvPr>
            <p:ph idx="1"/>
            <p:extLst>
              <p:ext uri="{D42A27DB-BD31-4B8C-83A1-F6EECF244321}">
                <p14:modId xmlns:p14="http://schemas.microsoft.com/office/powerpoint/2010/main" val="123266059"/>
              </p:ext>
            </p:extLst>
          </p:nvPr>
        </p:nvGraphicFramePr>
        <p:xfrm>
          <a:off x="5181600" y="568325"/>
          <a:ext cx="6248400" cy="56562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2137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91EC0C2FC0594A806998A96AC2DE39" ma:contentTypeVersion="9" ma:contentTypeDescription="Create a new document." ma:contentTypeScope="" ma:versionID="e4724a3bba77b1da5970b0dd9c2e19b8">
  <xsd:schema xmlns:xsd="http://www.w3.org/2001/XMLSchema" xmlns:xs="http://www.w3.org/2001/XMLSchema" xmlns:p="http://schemas.microsoft.com/office/2006/metadata/properties" xmlns:ns2="6a14cb8a-e609-43ef-ac9c-78f931cec05d" targetNamespace="http://schemas.microsoft.com/office/2006/metadata/properties" ma:root="true" ma:fieldsID="0a9f772592f151170c2a8dbefde6b152" ns2:_="">
    <xsd:import namespace="6a14cb8a-e609-43ef-ac9c-78f931cec05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a14cb8a-e609-43ef-ac9c-78f931cec05d"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95C8DEF-E37C-40C2-8CE1-B33A91F2308F}">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6a14cb8a-e609-43ef-ac9c-78f931cec05d"/>
    <ds:schemaRef ds:uri="http://www.w3.org/XML/1998/namespace"/>
    <ds:schemaRef ds:uri="http://purl.org/dc/dcmitype/"/>
  </ds:schemaRefs>
</ds:datastoreItem>
</file>

<file path=customXml/itemProps2.xml><?xml version="1.0" encoding="utf-8"?>
<ds:datastoreItem xmlns:ds="http://schemas.openxmlformats.org/officeDocument/2006/customXml" ds:itemID="{87B3DF59-F5FD-498A-A561-6A8816BF1E9D}">
  <ds:schemaRefs>
    <ds:schemaRef ds:uri="http://schemas.microsoft.com/sharepoint/v3/contenttype/forms"/>
  </ds:schemaRefs>
</ds:datastoreItem>
</file>

<file path=customXml/itemProps3.xml><?xml version="1.0" encoding="utf-8"?>
<ds:datastoreItem xmlns:ds="http://schemas.openxmlformats.org/officeDocument/2006/customXml" ds:itemID="{65419BFD-A298-4BE5-9819-A045F5C104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a14cb8a-e609-43ef-ac9c-78f931cec05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912</TotalTime>
  <Words>1299</Words>
  <Application>Microsoft Office PowerPoint</Application>
  <PresentationFormat>Widescreen</PresentationFormat>
  <Paragraphs>134</Paragraphs>
  <Slides>16</Slides>
  <Notes>13</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16</vt:i4>
      </vt:variant>
    </vt:vector>
  </HeadingPairs>
  <TitlesOfParts>
    <vt:vector size="26" baseType="lpstr">
      <vt:lpstr>等线</vt:lpstr>
      <vt:lpstr>等线 Light</vt:lpstr>
      <vt:lpstr>Roboto-Regular</vt:lpstr>
      <vt:lpstr>Arial</vt:lpstr>
      <vt:lpstr>Arial Black</vt:lpstr>
      <vt:lpstr>Calibri</vt:lpstr>
      <vt:lpstr>Calibri Light</vt:lpstr>
      <vt:lpstr>Wingdings</vt:lpstr>
      <vt:lpstr>Office Theme</vt:lpstr>
      <vt:lpstr>Office 主题​​</vt:lpstr>
      <vt:lpstr>Becoming The Invisible Hand Behind VPN</vt:lpstr>
      <vt:lpstr>Main Ideas of This Project</vt:lpstr>
      <vt:lpstr>PowerPoint Presentation</vt:lpstr>
      <vt:lpstr>Components of our system </vt:lpstr>
      <vt:lpstr>Lessons We Learned</vt:lpstr>
      <vt:lpstr>Discussion and Future Work</vt:lpstr>
      <vt:lpstr>Demo for VPN </vt:lpstr>
      <vt:lpstr>Login </vt:lpstr>
      <vt:lpstr>Two ways to show the VPN is working</vt:lpstr>
      <vt:lpstr>68.117.173.143</vt:lpstr>
      <vt:lpstr>IP address after VPN connect (by G suite tool)</vt:lpstr>
      <vt:lpstr>Before VPN connect</vt:lpstr>
      <vt:lpstr>After VPN connect</vt:lpstr>
      <vt:lpstr>ID database</vt:lpstr>
      <vt:lpstr>PowerPoint Presentation</vt:lpstr>
      <vt:lpstr>Task Distribution </vt:lpstr>
    </vt:vector>
  </TitlesOfParts>
  <Company>UAB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 Zhiying</dc:creator>
  <cp:lastModifiedBy>Lu, Zhiying</cp:lastModifiedBy>
  <cp:revision>182</cp:revision>
  <dcterms:created xsi:type="dcterms:W3CDTF">2020-07-20T05:30:00Z</dcterms:created>
  <dcterms:modified xsi:type="dcterms:W3CDTF">2020-08-10T04:46:24Z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0x0101007991EC0C2FC0594A806998A96AC2DE39</vt:lpwstr>
  </property>
</Properties>
</file>